
<file path=[Content_Types].xml><?xml version="1.0" encoding="utf-8"?>
<Types xmlns="http://schemas.openxmlformats.org/package/2006/content-types">
  <Override PartName="/_rels/.rels" ContentType="application/vnd.openxmlformats-package.relationships+xml"/>
  <Override PartName="/docProps/app.xml" ContentType="application/vnd.openxmlformats-officedocument.extended-properties+xml"/>
  <Override PartName="/docProps/core.xml" ContentType="application/vnd.openxmlformats-package.core-properties+xml"/>
  <Override PartName="/ppt/_rels/presentation.xml.rels" ContentType="application/vnd.openxmlformats-package.relationships+xml"/>
  <Override PartName="/ppt/notesSlides/_rels/notesSlide17.xml.rels" ContentType="application/vnd.openxmlformats-package.relationships+xml"/>
  <Override PartName="/ppt/notesSlides/_rels/notesSlide13.xml.rels" ContentType="application/vnd.openxmlformats-package.relationships+xml"/>
  <Override PartName="/ppt/notesSlides/_rels/notesSlide12.xml.rels" ContentType="application/vnd.openxmlformats-package.relationships+xml"/>
  <Override PartName="/ppt/notesSlides/_rels/notesSlide10.xml.rels" ContentType="application/vnd.openxmlformats-package.relationships+xml"/>
  <Override PartName="/ppt/notesSlides/_rels/notesSlide5.xml.rels" ContentType="application/vnd.openxmlformats-package.relationships+xml"/>
  <Override PartName="/ppt/notesSlides/_rels/notesSlide15.xml.rels" ContentType="application/vnd.openxmlformats-package.relationships+xml"/>
  <Override PartName="/ppt/notesSlides/_rels/notesSlide2.xml.rels" ContentType="application/vnd.openxmlformats-package.relationships+xml"/>
  <Override PartName="/ppt/notesSlides/_rels/notesSlide19.xml.rels" ContentType="application/vnd.openxmlformats-package.relationships+xml"/>
  <Override PartName="/ppt/notesSlides/_rels/notesSlide6.xml.rels" ContentType="application/vnd.openxmlformats-package.relationships+xml"/>
  <Override PartName="/ppt/notesSlides/_rels/notesSlide7.xml.rels" ContentType="application/vnd.openxmlformats-package.relationships+xml"/>
  <Override PartName="/ppt/notesSlides/_rels/notesSlide8.xml.rels" ContentType="application/vnd.openxmlformats-package.relationships+xml"/>
  <Override PartName="/ppt/notesSlides/_rels/notesSlide14.xml.rels" ContentType="application/vnd.openxmlformats-package.relationships+xml"/>
  <Override PartName="/ppt/notesSlides/_rels/notesSlide9.xml.rels" ContentType="application/vnd.openxmlformats-package.relationships+xml"/>
  <Override PartName="/ppt/notesSlides/notesSlide15.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10.xml" ContentType="application/vnd.openxmlformats-officedocument.presentationml.notesSlide+xml"/>
  <Override PartName="/ppt/notesSlides/notesSlide17.xml" ContentType="application/vnd.openxmlformats-officedocument.presentationml.notesSlide+xml"/>
  <Override PartName="/ppt/notesSlides/notesSlide5.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19.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6.png" ContentType="image/png"/>
  <Override PartName="/ppt/media/image5.png" ContentType="image/png"/>
  <Override PartName="/ppt/media/image4.png" ContentType="image/png"/>
  <Override PartName="/ppt/media/image1.png" ContentType="image/png"/>
  <Override PartName="/ppt/media/image7.png" ContentType="image/png"/>
  <Override PartName="/ppt/media/image8.png" ContentType="image/png"/>
  <Override PartName="/ppt/media/image9.png" ContentType="image/png"/>
  <Override PartName="/ppt/media/image22.png" ContentType="image/png"/>
  <Override PartName="/ppt/media/image21.png" ContentType="image/png"/>
  <Override PartName="/ppt/media/image20.png" ContentType="image/png"/>
  <Override PartName="/ppt/media/image19.png" ContentType="image/png"/>
  <Override PartName="/ppt/media/image18.png" ContentType="image/png"/>
  <Override PartName="/ppt/media/image17.png" ContentType="image/png"/>
  <Override PartName="/ppt/media/image3.jpeg" ContentType="image/jpeg"/>
  <Override PartName="/ppt/media/image11.png" ContentType="image/png"/>
  <Override PartName="/ppt/media/image15.png" ContentType="image/png"/>
  <Override PartName="/ppt/media/image2.jpeg" ContentType="image/jpeg"/>
  <Override PartName="/ppt/media/image10.png" ContentType="image/png"/>
  <Override PartName="/ppt/media/image12.png" ContentType="image/png"/>
  <Override PartName="/ppt/media/image13.png" ContentType="image/png"/>
  <Override PartName="/ppt/media/image14.png" ContentType="image/png"/>
  <Override PartName="/ppt/media/image16.png" ContentType="image/png"/>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4.xml" ContentType="application/vnd.openxmlformats-officedocument.theme+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26.xml.rels" ContentType="application/vnd.openxmlformats-package.relationships+xml"/>
  <Override PartName="/ppt/slideLayouts/_rels/slideLayout31.xml.rels" ContentType="application/vnd.openxmlformats-package.relationships+xml"/>
  <Override PartName="/ppt/slideLayouts/_rels/slideLayout25.xml.rels" ContentType="application/vnd.openxmlformats-package.relationships+xml"/>
  <Override PartName="/ppt/slideLayouts/_rels/slideLayout30.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10.xml" ContentType="application/vnd.openxmlformats-officedocument.presentationml.slideLayout+xml"/>
  <Override PartName="/ppt/slideLayouts/slideLayout35.xml" ContentType="application/vnd.openxmlformats-officedocument.presentationml.slideLayout+xml"/>
  <Override PartName="/ppt/slideLayouts/slideLayout11.xml" ContentType="application/vnd.openxmlformats-officedocument.presentationml.slideLayout+xml"/>
  <Override PartName="/ppt/slideLayouts/slideLayout36.xml" ContentType="application/vnd.openxmlformats-officedocument.presentationml.slideLayout+xml"/>
  <Override PartName="/ppt/slideLayouts/slideLayout2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sldImg"/>
          </p:nvPr>
        </p:nvSpPr>
        <p:spPr>
          <a:xfrm>
            <a:off x="216000" y="812520"/>
            <a:ext cx="7127280" cy="4008960"/>
          </a:xfrm>
          <a:prstGeom prst="rect">
            <a:avLst/>
          </a:prstGeom>
        </p:spPr>
        <p:txBody>
          <a:bodyPr lIns="0" rIns="0" tIns="0" bIns="0" anchor="ctr"/>
          <a:p>
            <a:r>
              <a:rPr b="0" lang="en-IN" sz="1400" spc="-1" strike="noStrike">
                <a:solidFill>
                  <a:srgbClr val="000000"/>
                </a:solidFill>
                <a:latin typeface="Arial"/>
              </a:rPr>
              <a:t>Click to move the slide</a:t>
            </a:r>
            <a:endParaRPr b="0" lang="en-IN" sz="1400" spc="-1" strike="noStrike">
              <a:solidFill>
                <a:srgbClr val="000000"/>
              </a:solidFill>
              <a:latin typeface="Arial"/>
            </a:endParaRPr>
          </a:p>
        </p:txBody>
      </p:sp>
      <p:sp>
        <p:nvSpPr>
          <p:cNvPr id="123" name="PlaceHolder 2"/>
          <p:cNvSpPr>
            <a:spLocks noGrp="1"/>
          </p:cNvSpPr>
          <p:nvPr>
            <p:ph type="body"/>
          </p:nvPr>
        </p:nvSpPr>
        <p:spPr>
          <a:xfrm>
            <a:off x="756000" y="5078520"/>
            <a:ext cx="6047640" cy="4811040"/>
          </a:xfrm>
          <a:prstGeom prst="rect">
            <a:avLst/>
          </a:prstGeom>
        </p:spPr>
        <p:txBody>
          <a:bodyPr lIns="0" rIns="0" tIns="0" bIns="0"/>
          <a:p>
            <a:r>
              <a:rPr b="0" lang="en-IN" sz="2000" spc="-1" strike="noStrike">
                <a:latin typeface="Arial"/>
              </a:rPr>
              <a:t>Click to edit the notes format</a:t>
            </a:r>
            <a:endParaRPr b="0" lang="en-IN" sz="2000" spc="-1" strike="noStrike">
              <a:latin typeface="Arial"/>
            </a:endParaRPr>
          </a:p>
        </p:txBody>
      </p:sp>
      <p:sp>
        <p:nvSpPr>
          <p:cNvPr id="124" name="PlaceHolder 3"/>
          <p:cNvSpPr>
            <a:spLocks noGrp="1"/>
          </p:cNvSpPr>
          <p:nvPr>
            <p:ph type="hdr"/>
          </p:nvPr>
        </p:nvSpPr>
        <p:spPr>
          <a:xfrm>
            <a:off x="0" y="0"/>
            <a:ext cx="3280680" cy="534240"/>
          </a:xfrm>
          <a:prstGeom prst="rect">
            <a:avLst/>
          </a:prstGeom>
        </p:spPr>
        <p:txBody>
          <a:bodyPr lIns="0" rIns="0" tIns="0" bIns="0"/>
          <a:p>
            <a:r>
              <a:rPr b="0" lang="en-IN" sz="1400" spc="-1" strike="noStrike">
                <a:latin typeface="Times New Roman"/>
              </a:rPr>
              <a:t>&lt;header&gt;</a:t>
            </a:r>
            <a:endParaRPr b="0" lang="en-IN" sz="1400" spc="-1" strike="noStrike">
              <a:latin typeface="Times New Roman"/>
            </a:endParaRPr>
          </a:p>
        </p:txBody>
      </p:sp>
      <p:sp>
        <p:nvSpPr>
          <p:cNvPr id="125" name="PlaceHolder 4"/>
          <p:cNvSpPr>
            <a:spLocks noGrp="1"/>
          </p:cNvSpPr>
          <p:nvPr>
            <p:ph type="dt"/>
          </p:nvPr>
        </p:nvSpPr>
        <p:spPr>
          <a:xfrm>
            <a:off x="4278960" y="0"/>
            <a:ext cx="3280680" cy="534240"/>
          </a:xfrm>
          <a:prstGeom prst="rect">
            <a:avLst/>
          </a:prstGeom>
        </p:spPr>
        <p:txBody>
          <a:bodyPr lIns="0" rIns="0" tIns="0" bIns="0"/>
          <a:p>
            <a:pPr algn="r"/>
            <a:r>
              <a:rPr b="0" lang="en-IN" sz="1400" spc="-1" strike="noStrike">
                <a:latin typeface="Times New Roman"/>
              </a:rPr>
              <a:t>&lt;date/time&gt;</a:t>
            </a:r>
            <a:endParaRPr b="0" lang="en-IN" sz="1400" spc="-1" strike="noStrike">
              <a:latin typeface="Times New Roman"/>
            </a:endParaRPr>
          </a:p>
        </p:txBody>
      </p:sp>
      <p:sp>
        <p:nvSpPr>
          <p:cNvPr id="126" name="PlaceHolder 5"/>
          <p:cNvSpPr>
            <a:spLocks noGrp="1"/>
          </p:cNvSpPr>
          <p:nvPr>
            <p:ph type="ftr"/>
          </p:nvPr>
        </p:nvSpPr>
        <p:spPr>
          <a:xfrm>
            <a:off x="0" y="10157400"/>
            <a:ext cx="3280680" cy="534240"/>
          </a:xfrm>
          <a:prstGeom prst="rect">
            <a:avLst/>
          </a:prstGeom>
        </p:spPr>
        <p:txBody>
          <a:bodyPr lIns="0" rIns="0" tIns="0" bIns="0" anchor="b"/>
          <a:p>
            <a:r>
              <a:rPr b="0" lang="en-IN" sz="1400" spc="-1" strike="noStrike">
                <a:latin typeface="Times New Roman"/>
              </a:rPr>
              <a:t>&lt;footer&gt;</a:t>
            </a:r>
            <a:endParaRPr b="0" lang="en-IN" sz="1400" spc="-1" strike="noStrike">
              <a:latin typeface="Times New Roman"/>
            </a:endParaRPr>
          </a:p>
        </p:txBody>
      </p:sp>
      <p:sp>
        <p:nvSpPr>
          <p:cNvPr id="127" name="PlaceHolder 6"/>
          <p:cNvSpPr>
            <a:spLocks noGrp="1"/>
          </p:cNvSpPr>
          <p:nvPr>
            <p:ph type="sldNum"/>
          </p:nvPr>
        </p:nvSpPr>
        <p:spPr>
          <a:xfrm>
            <a:off x="4278960" y="10157400"/>
            <a:ext cx="3280680" cy="534240"/>
          </a:xfrm>
          <a:prstGeom prst="rect">
            <a:avLst/>
          </a:prstGeom>
        </p:spPr>
        <p:txBody>
          <a:bodyPr lIns="0" rIns="0" tIns="0" bIns="0" anchor="b"/>
          <a:p>
            <a:pPr algn="r"/>
            <a:fld id="{3068204E-75E5-4BBB-8C1F-EA19BC14E6F2}" type="slidenum">
              <a:rPr b="0" lang="en-IN" sz="1400" spc="-1" strike="noStrike">
                <a:latin typeface="Times New Roman"/>
              </a:rPr>
              <a:t>&lt;number&gt;</a:t>
            </a:fld>
            <a:endParaRPr b="0" lang="en-IN"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PlaceHolder 1"/>
          <p:cNvSpPr>
            <a:spLocks noGrp="1"/>
          </p:cNvSpPr>
          <p:nvPr>
            <p:ph type="sldImg"/>
          </p:nvPr>
        </p:nvSpPr>
        <p:spPr>
          <a:xfrm>
            <a:off x="381240" y="685800"/>
            <a:ext cx="6095520" cy="3428640"/>
          </a:xfrm>
          <a:prstGeom prst="rect">
            <a:avLst/>
          </a:prstGeom>
        </p:spPr>
      </p:sp>
      <p:sp>
        <p:nvSpPr>
          <p:cNvPr id="183"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Arial"/>
              </a:rPr>
              <a:t>Humans can easily recognize that both images are of same person</a:t>
            </a:r>
            <a:endParaRPr b="0" lang="en-IN" sz="1100" spc="-1" strike="noStrike">
              <a:latin typeface="Arial"/>
            </a:endParaRPr>
          </a:p>
          <a:p>
            <a:pPr>
              <a:lnSpc>
                <a:spcPct val="100000"/>
              </a:lnSpc>
            </a:pPr>
            <a:r>
              <a:rPr b="0" lang="en-IN" sz="1100" spc="-1" strike="noStrike">
                <a:latin typeface="Arial"/>
              </a:rPr>
              <a:t>But computers would see these pictures as two completely different people.</a:t>
            </a:r>
            <a:endParaRPr b="0" lang="en-IN" sz="1100" spc="-1" strike="noStrike">
              <a:latin typeface="Arial"/>
            </a:endParaRPr>
          </a:p>
          <a:p>
            <a:pPr>
              <a:lnSpc>
                <a:spcPct val="100000"/>
              </a:lnSpc>
            </a:pPr>
            <a:r>
              <a:rPr b="0" lang="en-IN" sz="1100" spc="-1" strike="noStrike">
                <a:latin typeface="Arial"/>
              </a:rPr>
              <a:t>To solve this problem we use Face Landmark Detection</a:t>
            </a:r>
            <a:endParaRPr b="0" lang="en-IN" sz="1100" spc="-1" strike="noStrike">
              <a:latin typeface="Arial"/>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PlaceHolder 1"/>
          <p:cNvSpPr>
            <a:spLocks noGrp="1"/>
          </p:cNvSpPr>
          <p:nvPr>
            <p:ph type="sldImg"/>
          </p:nvPr>
        </p:nvSpPr>
        <p:spPr>
          <a:xfrm>
            <a:off x="381240" y="685800"/>
            <a:ext cx="6095520" cy="3428640"/>
          </a:xfrm>
          <a:prstGeom prst="rect">
            <a:avLst/>
          </a:prstGeom>
        </p:spPr>
      </p:sp>
      <p:sp>
        <p:nvSpPr>
          <p:cNvPr id="185"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Arial"/>
              </a:rPr>
              <a:t>result of locating the 68 face landmarks on our test image</a:t>
            </a:r>
            <a:endParaRPr b="0" lang="en-IN" sz="1100" spc="-1" strike="noStrike">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PlaceHolder 1"/>
          <p:cNvSpPr>
            <a:spLocks noGrp="1"/>
          </p:cNvSpPr>
          <p:nvPr>
            <p:ph type="sldImg"/>
          </p:nvPr>
        </p:nvSpPr>
        <p:spPr>
          <a:xfrm>
            <a:off x="381240" y="685800"/>
            <a:ext cx="6095520" cy="3428640"/>
          </a:xfrm>
          <a:prstGeom prst="rect">
            <a:avLst/>
          </a:prstGeom>
        </p:spPr>
      </p:sp>
      <p:sp>
        <p:nvSpPr>
          <p:cNvPr id="187"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Arial"/>
              </a:rPr>
              <a:t>result of locating the 68 face landmarks on our test image</a:t>
            </a:r>
            <a:endParaRPr b="0" lang="en-IN" sz="1100" spc="-1" strike="noStrike">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PlaceHolder 1"/>
          <p:cNvSpPr>
            <a:spLocks noGrp="1"/>
          </p:cNvSpPr>
          <p:nvPr>
            <p:ph type="sldImg"/>
          </p:nvPr>
        </p:nvSpPr>
        <p:spPr>
          <a:xfrm>
            <a:off x="381240" y="685800"/>
            <a:ext cx="6095520" cy="3428640"/>
          </a:xfrm>
          <a:prstGeom prst="rect">
            <a:avLst/>
          </a:prstGeom>
        </p:spPr>
      </p:sp>
      <p:sp>
        <p:nvSpPr>
          <p:cNvPr id="189"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Arial"/>
              </a:rPr>
              <a:t>The simplest approach to face recognition is to directly compare the unknown face we found in Step 2 with all the pictures we have of people that have already been tagged. When we find a previously tagged face that looks very similar to our unknown face, it must be the same person.</a:t>
            </a:r>
            <a:endParaRPr b="0" lang="en-IN" sz="1100" spc="-1" strike="noStrike">
              <a:latin typeface="Arial"/>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PlaceHolder 1"/>
          <p:cNvSpPr>
            <a:spLocks noGrp="1"/>
          </p:cNvSpPr>
          <p:nvPr>
            <p:ph type="sldImg"/>
          </p:nvPr>
        </p:nvSpPr>
        <p:spPr>
          <a:xfrm>
            <a:off x="381240" y="685800"/>
            <a:ext cx="6095520" cy="3428640"/>
          </a:xfrm>
          <a:prstGeom prst="rect">
            <a:avLst/>
          </a:prstGeom>
        </p:spPr>
      </p:sp>
      <p:sp>
        <p:nvSpPr>
          <p:cNvPr id="191"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Arial"/>
              </a:rPr>
              <a:t>Then the algorithm looks at the measurements it is currently generating for each of those three images. It then tweaks the neural network slightly so that it makes sure the measurements it generates for #1 and #2 are slightly closer while making sure the measurements for #2 and #3 are slightly further apart:</a:t>
            </a:r>
            <a:endParaRPr b="0" lang="en-IN" sz="1100" spc="-1" strike="noStrike">
              <a:latin typeface="Arial"/>
            </a:endParaRPr>
          </a:p>
          <a:p>
            <a:pPr>
              <a:lnSpc>
                <a:spcPct val="100000"/>
              </a:lnSpc>
            </a:pPr>
            <a:r>
              <a:rPr b="0" lang="en-IN" sz="1100" spc="-1" strike="noStrike">
                <a:latin typeface="Arial"/>
              </a:rPr>
              <a:t>After repeating this step millions of times for millions of images of thousands of different people, the neural network learns to reliably generate 128 measurements for each person. Any ten different pictures of the same person should give roughly the same measurements.</a:t>
            </a:r>
            <a:endParaRPr b="0" lang="en-IN" sz="1100" spc="-1" strike="noStrike">
              <a:latin typeface="Arial"/>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PlaceHolder 1"/>
          <p:cNvSpPr>
            <a:spLocks noGrp="1"/>
          </p:cNvSpPr>
          <p:nvPr>
            <p:ph type="sldImg"/>
          </p:nvPr>
        </p:nvSpPr>
        <p:spPr>
          <a:xfrm>
            <a:off x="381240" y="685800"/>
            <a:ext cx="6095520" cy="3428640"/>
          </a:xfrm>
          <a:prstGeom prst="rect">
            <a:avLst/>
          </a:prstGeom>
        </p:spPr>
      </p:sp>
      <p:sp>
        <p:nvSpPr>
          <p:cNvPr id="193"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Arial"/>
              </a:rPr>
              <a:t>Davis Creator of Dlib</a:t>
            </a:r>
            <a:endParaRPr b="0" lang="en-IN" sz="1100" spc="-1" strike="noStrike">
              <a:latin typeface="Arial"/>
            </a:endParaRPr>
          </a:p>
          <a:p>
            <a:pPr>
              <a:lnSpc>
                <a:spcPct val="100000"/>
              </a:lnSpc>
            </a:pPr>
            <a:r>
              <a:rPr b="0" lang="en-IN" sz="1100" spc="-1" strike="noStrike">
                <a:latin typeface="Arial"/>
              </a:rPr>
              <a:t>On the Labeled Faces in the Wild (LFW) dataset the network compares to other state-of-the-art methods, reaching 99.38% accuracy.</a:t>
            </a:r>
            <a:endParaRPr b="0" lang="en-IN" sz="1100" spc="-1" strike="noStrike">
              <a:latin typeface="Arial"/>
            </a:endParaRPr>
          </a:p>
          <a:p>
            <a:pPr>
              <a:lnSpc>
                <a:spcPct val="100000"/>
              </a:lnSpc>
            </a:pPr>
            <a:r>
              <a:rPr b="0" lang="en-IN" sz="1100" spc="-1" strike="noStrike">
                <a:latin typeface="Arial"/>
              </a:rPr>
              <a:t>The face_recognition  library, created by Adam Geitgey, wraps around dlib’s facial recognition functionality, making it easier to work with.</a:t>
            </a:r>
            <a:endParaRPr b="0" lang="en-IN" sz="1100" spc="-1" strike="noStrike">
              <a:latin typeface="Arial"/>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type="sldImg"/>
          </p:nvPr>
        </p:nvSpPr>
        <p:spPr>
          <a:xfrm>
            <a:off x="381240" y="685800"/>
            <a:ext cx="6095520" cy="3428640"/>
          </a:xfrm>
          <a:prstGeom prst="rect">
            <a:avLst/>
          </a:prstGeom>
        </p:spPr>
      </p:sp>
      <p:sp>
        <p:nvSpPr>
          <p:cNvPr id="195"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Arial"/>
              </a:rPr>
              <a:t>Facial Recognition just using images is not perfect but if combined with different sensor data like done in iPhoneX could make it perfect</a:t>
            </a:r>
            <a:endParaRPr b="0" lang="en-IN" sz="1100" spc="-1" strike="noStrike">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PlaceHolder 1"/>
          <p:cNvSpPr>
            <a:spLocks noGrp="1"/>
          </p:cNvSpPr>
          <p:nvPr>
            <p:ph type="sldImg"/>
          </p:nvPr>
        </p:nvSpPr>
        <p:spPr>
          <a:xfrm>
            <a:off x="381240" y="685800"/>
            <a:ext cx="6095520" cy="3428640"/>
          </a:xfrm>
          <a:prstGeom prst="rect">
            <a:avLst/>
          </a:prstGeom>
        </p:spPr>
      </p:sp>
      <p:sp>
        <p:nvSpPr>
          <p:cNvPr id="171" name="PlaceHolder 2"/>
          <p:cNvSpPr>
            <a:spLocks noGrp="1"/>
          </p:cNvSpPr>
          <p:nvPr>
            <p:ph type="body"/>
          </p:nvPr>
        </p:nvSpPr>
        <p:spPr>
          <a:xfrm>
            <a:off x="685800" y="4343400"/>
            <a:ext cx="5486040" cy="4114440"/>
          </a:xfrm>
          <a:prstGeom prst="rect">
            <a:avLst/>
          </a:prstGeom>
        </p:spPr>
        <p:txBody>
          <a:bodyPr tIns="91440" bIns="91440"/>
          <a:p>
            <a:pPr>
              <a:lnSpc>
                <a:spcPct val="115000"/>
              </a:lnSpc>
            </a:pPr>
            <a:r>
              <a:rPr b="0" lang="en-IN" sz="1800" spc="-1" strike="noStrike">
                <a:solidFill>
                  <a:srgbClr val="6c6c6c"/>
                </a:solidFill>
                <a:latin typeface="Arial"/>
              </a:rPr>
              <a:t>Facial recognition is a category of biometric software that maps an individual's facial features mathematically and stores the data as a faceprint. The software uses deep learning algorithms to compare a live capture or digital image to the stored faceprint in order to verify an individual's identity</a:t>
            </a:r>
            <a:endParaRPr b="0" lang="en-IN" sz="1800" spc="-1" strike="noStrike">
              <a:latin typeface="Arial"/>
            </a:endParaRPr>
          </a:p>
          <a:p>
            <a:pPr>
              <a:lnSpc>
                <a:spcPct val="100000"/>
              </a:lnSpc>
              <a:spcBef>
                <a:spcPts val="1599"/>
              </a:spcBef>
            </a:pPr>
            <a:endParaRPr b="0" lang="en-IN" sz="18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PlaceHolder 1"/>
          <p:cNvSpPr>
            <a:spLocks noGrp="1"/>
          </p:cNvSpPr>
          <p:nvPr>
            <p:ph type="sldImg"/>
          </p:nvPr>
        </p:nvSpPr>
        <p:spPr>
          <a:xfrm>
            <a:off x="381240" y="685800"/>
            <a:ext cx="6095520" cy="3428640"/>
          </a:xfrm>
          <a:prstGeom prst="rect">
            <a:avLst/>
          </a:prstGeom>
        </p:spPr>
      </p:sp>
      <p:sp>
        <p:nvSpPr>
          <p:cNvPr id="173"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Arial"/>
              </a:rPr>
              <a:t>We’re going to use a method invented in 2005 called Histogram of Oriented Gradients — or just HOG for short.</a:t>
            </a:r>
            <a:endParaRPr b="0" lang="en-IN" sz="11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PlaceHolder 1"/>
          <p:cNvSpPr>
            <a:spLocks noGrp="1"/>
          </p:cNvSpPr>
          <p:nvPr>
            <p:ph type="sldImg"/>
          </p:nvPr>
        </p:nvSpPr>
        <p:spPr>
          <a:xfrm>
            <a:off x="381240" y="685800"/>
            <a:ext cx="6095520" cy="3428640"/>
          </a:xfrm>
          <a:prstGeom prst="rect">
            <a:avLst/>
          </a:prstGeom>
        </p:spPr>
      </p:sp>
      <p:sp>
        <p:nvSpPr>
          <p:cNvPr id="175"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Raleway"/>
                <a:ea typeface="Raleway"/>
              </a:rPr>
              <a:t>Look at the direct pixel around.</a:t>
            </a:r>
            <a:endParaRPr b="0" lang="en-IN" sz="1100" spc="-1" strike="noStrike">
              <a:latin typeface="Arial"/>
            </a:endParaRPr>
          </a:p>
          <a:p>
            <a:pPr>
              <a:lnSpc>
                <a:spcPct val="100000"/>
              </a:lnSpc>
            </a:pPr>
            <a:r>
              <a:rPr b="0" lang="en-IN" sz="1100" spc="-1" strike="noStrike">
                <a:latin typeface="Raleway"/>
                <a:ea typeface="Raleway"/>
              </a:rPr>
              <a:t>figure out how dark the current pixel is compared to the pixels directly surrounding it. Then we want to draw an arrow showing in which direction the image is getting darker:</a:t>
            </a:r>
            <a:endParaRPr b="0" lang="en-IN" sz="1100" spc="-1" strike="noStrike">
              <a:latin typeface="Arial"/>
            </a:endParaRPr>
          </a:p>
          <a:p>
            <a:pPr>
              <a:lnSpc>
                <a:spcPct val="100000"/>
              </a:lnSpc>
            </a:pPr>
            <a:endParaRPr b="0" lang="en-IN" sz="1100" spc="-1" strike="noStrike">
              <a:latin typeface="Arial"/>
            </a:endParaRPr>
          </a:p>
          <a:p>
            <a:pPr>
              <a:lnSpc>
                <a:spcPct val="100000"/>
              </a:lnSpc>
            </a:pPr>
            <a:endParaRPr b="0" lang="en-IN" sz="1100" spc="-1" strike="noStrike">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PlaceHolder 1"/>
          <p:cNvSpPr>
            <a:spLocks noGrp="1"/>
          </p:cNvSpPr>
          <p:nvPr>
            <p:ph type="sldImg"/>
          </p:nvPr>
        </p:nvSpPr>
        <p:spPr>
          <a:xfrm>
            <a:off x="381240" y="685800"/>
            <a:ext cx="6095520" cy="3428640"/>
          </a:xfrm>
          <a:prstGeom prst="rect">
            <a:avLst/>
          </a:prstGeom>
        </p:spPr>
      </p:sp>
      <p:sp>
        <p:nvSpPr>
          <p:cNvPr id="177"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Arial"/>
              </a:rPr>
              <a:t>If you repeat that process for every single pixel in the image, you end up with every pixel being replaced by an arrow. These arrows are called gradients and they show the flow from light to dark across the entire image</a:t>
            </a:r>
            <a:endParaRPr b="0" lang="en-IN" sz="1100" spc="-1" strike="noStrike">
              <a:latin typeface="Arial"/>
            </a:endParaRPr>
          </a:p>
          <a:p>
            <a:pPr>
              <a:lnSpc>
                <a:spcPct val="100000"/>
              </a:lnSpc>
            </a:pPr>
            <a:r>
              <a:rPr b="0" lang="en-IN" sz="1100" spc="-1" strike="noStrike">
                <a:latin typeface="Arial"/>
              </a:rPr>
              <a:t>If we analyze pixels directly, really dark images and really light images of the same person will have totally different pixel values. But by only considering the direction that brightness changes, both really dark images and really bright images will end up with the same exact representation. That makes the problem a lot easier to solve!</a:t>
            </a:r>
            <a:endParaRPr b="0" lang="en-IN" sz="1100" spc="-1" strike="noStrike">
              <a:latin typeface="Arial"/>
            </a:endParaRPr>
          </a:p>
          <a:p>
            <a:pPr>
              <a:lnSpc>
                <a:spcPct val="100000"/>
              </a:lnSpc>
            </a:pPr>
            <a:r>
              <a:rPr b="0" lang="en-IN" sz="1100" spc="-1" strike="noStrike">
                <a:latin typeface="Arial"/>
              </a:rPr>
              <a:t>But saving the gradient for every single pixel gives us way too much detail. </a:t>
            </a:r>
            <a:endParaRPr b="0" lang="en-IN" sz="1100" spc="-1" strike="noStrike">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PlaceHolder 1"/>
          <p:cNvSpPr>
            <a:spLocks noGrp="1"/>
          </p:cNvSpPr>
          <p:nvPr>
            <p:ph type="sldImg"/>
          </p:nvPr>
        </p:nvSpPr>
        <p:spPr>
          <a:xfrm>
            <a:off x="381240" y="685800"/>
            <a:ext cx="6095520" cy="3428640"/>
          </a:xfrm>
          <a:prstGeom prst="rect">
            <a:avLst/>
          </a:prstGeom>
        </p:spPr>
      </p:sp>
      <p:sp>
        <p:nvSpPr>
          <p:cNvPr id="179"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Arial"/>
              </a:rPr>
              <a:t>To do this, we’ll break up the image into small squares of 16x16 pixels each. In each square, we’ll count up how many gradients point in each major direction (how many point up, point up-right, point right, etc…). Then we’ll replace that square in the image with the arrow directions that were the strongest.</a:t>
            </a:r>
            <a:endParaRPr b="0" lang="en-IN" sz="11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sldImg"/>
          </p:nvPr>
        </p:nvSpPr>
        <p:spPr>
          <a:xfrm>
            <a:off x="381240" y="685800"/>
            <a:ext cx="6095520" cy="3428640"/>
          </a:xfrm>
          <a:prstGeom prst="rect">
            <a:avLst/>
          </a:prstGeom>
        </p:spPr>
      </p:sp>
      <p:sp>
        <p:nvSpPr>
          <p:cNvPr id="181" name="PlaceHolder 2"/>
          <p:cNvSpPr>
            <a:spLocks noGrp="1"/>
          </p:cNvSpPr>
          <p:nvPr>
            <p:ph type="body"/>
          </p:nvPr>
        </p:nvSpPr>
        <p:spPr>
          <a:xfrm>
            <a:off x="685800" y="4343400"/>
            <a:ext cx="5486040" cy="4114440"/>
          </a:xfrm>
          <a:prstGeom prst="rect">
            <a:avLst/>
          </a:prstGeom>
        </p:spPr>
        <p:txBody>
          <a:bodyPr tIns="91440" bIns="91440"/>
          <a:p>
            <a:pPr>
              <a:lnSpc>
                <a:spcPct val="100000"/>
              </a:lnSpc>
            </a:pPr>
            <a:r>
              <a:rPr b="0" lang="en-IN" sz="1100" spc="-1" strike="noStrike">
                <a:latin typeface="Arial"/>
              </a:rPr>
              <a:t>The original image is turned into a HOG representation that captures the major features of the image regardless of image brightness.</a:t>
            </a:r>
            <a:endParaRPr b="0" lang="en-IN" sz="11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28"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9"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31"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3"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4"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36"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7"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8"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9"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40"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41"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5"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46"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48"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50"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51"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2"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3" name="PlaceHolder 1"/>
          <p:cNvSpPr>
            <a:spLocks noGrp="1"/>
          </p:cNvSpPr>
          <p:nvPr>
            <p:ph type="subTitle"/>
          </p:nvPr>
        </p:nvSpPr>
        <p:spPr>
          <a:xfrm>
            <a:off x="406440" y="1806840"/>
            <a:ext cx="8296560" cy="7146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55"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56"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57"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7"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59"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60"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61"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63"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6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65"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67"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68"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70"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7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72"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73"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75"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76"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77"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78"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79"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80"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6"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87"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89"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91"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92"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3"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9"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4" name="PlaceHolder 1"/>
          <p:cNvSpPr>
            <a:spLocks noGrp="1"/>
          </p:cNvSpPr>
          <p:nvPr>
            <p:ph type="subTitle"/>
          </p:nvPr>
        </p:nvSpPr>
        <p:spPr>
          <a:xfrm>
            <a:off x="406440" y="1806840"/>
            <a:ext cx="8296560" cy="7146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96"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97"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98"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100"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0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02"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104"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05"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06"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108"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09"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111"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1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13"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14"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116"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17"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18"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19"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20"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21"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11"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2"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406440" y="1806840"/>
            <a:ext cx="8296560" cy="7146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16"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7"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8"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20"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2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2"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06440" y="1806840"/>
            <a:ext cx="8296560" cy="1541520"/>
          </a:xfrm>
          <a:prstGeom prst="rect">
            <a:avLst/>
          </a:prstGeom>
        </p:spPr>
        <p:txBody>
          <a:bodyPr lIns="0" rIns="0" tIns="0" bIns="0" anchor="ctr"/>
          <a:p>
            <a:endParaRPr b="0" lang="en-IN" sz="1400" spc="-1" strike="noStrike">
              <a:solidFill>
                <a:srgbClr val="000000"/>
              </a:solidFill>
              <a:latin typeface="Arial"/>
            </a:endParaRPr>
          </a:p>
        </p:txBody>
      </p:sp>
      <p:sp>
        <p:nvSpPr>
          <p:cNvPr id="24"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5"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6"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46524"/>
        </a:solidFill>
      </p:bgPr>
    </p:bg>
    <p:spTree>
      <p:nvGrpSpPr>
        <p:cNvPr id="1" name=""/>
        <p:cNvGrpSpPr/>
        <p:nvPr/>
      </p:nvGrpSpPr>
      <p:grpSpPr>
        <a:xfrm>
          <a:off x="0" y="0"/>
          <a:ext cx="0" cy="0"/>
          <a:chOff x="0" y="0"/>
          <a:chExt cx="0" cy="0"/>
        </a:xfrm>
      </p:grpSpPr>
      <p:sp>
        <p:nvSpPr>
          <p:cNvPr id="0" name="CustomShape 1"/>
          <p:cNvSpPr/>
          <p:nvPr/>
        </p:nvSpPr>
        <p:spPr>
          <a:xfrm>
            <a:off x="2477880" y="415800"/>
            <a:ext cx="6243840" cy="360"/>
          </a:xfrm>
          <a:custGeom>
            <a:avLst/>
            <a:gdLst/>
            <a:ahLst/>
            <a:rect l="l" t="t" r="r" b="b"/>
            <a:pathLst>
              <a:path w="21600" h="21600">
                <a:moveTo>
                  <a:pt x="0" y="0"/>
                </a:moveTo>
                <a:lnTo>
                  <a:pt x="21600" y="21600"/>
                </a:lnTo>
              </a:path>
            </a:pathLst>
          </a:custGeom>
          <a:noFill/>
          <a:ln w="38160">
            <a:solidFill>
              <a:schemeClr val="lt1"/>
            </a:solidFill>
            <a:round/>
          </a:ln>
        </p:spPr>
        <p:style>
          <a:lnRef idx="0"/>
          <a:fillRef idx="0"/>
          <a:effectRef idx="0"/>
          <a:fontRef idx="minor"/>
        </p:style>
      </p:sp>
      <p:sp>
        <p:nvSpPr>
          <p:cNvPr id="1" name="CustomShape 2"/>
          <p:cNvSpPr/>
          <p:nvPr/>
        </p:nvSpPr>
        <p:spPr>
          <a:xfrm>
            <a:off x="2477880" y="4740120"/>
            <a:ext cx="6243840" cy="360"/>
          </a:xfrm>
          <a:custGeom>
            <a:avLst/>
            <a:gdLst/>
            <a:ahLst/>
            <a:rect l="l" t="t" r="r" b="b"/>
            <a:pathLst>
              <a:path w="21600" h="21600">
                <a:moveTo>
                  <a:pt x="0" y="0"/>
                </a:moveTo>
                <a:lnTo>
                  <a:pt x="21600" y="21600"/>
                </a:lnTo>
              </a:path>
            </a:pathLst>
          </a:custGeom>
          <a:noFill/>
          <a:ln w="19080">
            <a:solidFill>
              <a:schemeClr val="lt1"/>
            </a:solidFill>
            <a:round/>
          </a:ln>
        </p:spPr>
        <p:style>
          <a:lnRef idx="0"/>
          <a:fillRef idx="0"/>
          <a:effectRef idx="0"/>
          <a:fontRef idx="minor"/>
        </p:style>
      </p:sp>
      <p:sp>
        <p:nvSpPr>
          <p:cNvPr id="2" name="CustomShape 3"/>
          <p:cNvSpPr/>
          <p:nvPr/>
        </p:nvSpPr>
        <p:spPr>
          <a:xfrm>
            <a:off x="425160" y="415800"/>
            <a:ext cx="182880" cy="360"/>
          </a:xfrm>
          <a:custGeom>
            <a:avLst/>
            <a:gdLst/>
            <a:ahLst/>
            <a:rect l="l" t="t" r="r" b="b"/>
            <a:pathLst>
              <a:path w="21600" h="21600">
                <a:moveTo>
                  <a:pt x="0" y="0"/>
                </a:moveTo>
                <a:lnTo>
                  <a:pt x="21600" y="21600"/>
                </a:lnTo>
              </a:path>
            </a:pathLst>
          </a:custGeom>
          <a:noFill/>
          <a:ln w="19080">
            <a:solidFill>
              <a:schemeClr val="lt1"/>
            </a:solidFill>
            <a:round/>
          </a:ln>
        </p:spPr>
        <p:style>
          <a:lnRef idx="0"/>
          <a:fillRef idx="0"/>
          <a:effectRef idx="0"/>
          <a:fontRef idx="minor"/>
        </p:style>
      </p:sp>
      <p:sp>
        <p:nvSpPr>
          <p:cNvPr id="3" name="PlaceHolder 4"/>
          <p:cNvSpPr>
            <a:spLocks noGrp="1"/>
          </p:cNvSpPr>
          <p:nvPr>
            <p:ph type="title"/>
          </p:nvPr>
        </p:nvSpPr>
        <p:spPr>
          <a:xfrm>
            <a:off x="2371680" y="630360"/>
            <a:ext cx="6331320" cy="1541520"/>
          </a:xfrm>
          <a:prstGeom prst="rect">
            <a:avLst/>
          </a:prstGeom>
        </p:spPr>
        <p:txBody>
          <a:bodyPr tIns="91440" bIns="91440"/>
          <a:p>
            <a:r>
              <a:rPr b="0" lang="en-IN" sz="4800" spc="-1" strike="noStrike">
                <a:solidFill>
                  <a:srgbClr val="000000"/>
                </a:solidFill>
                <a:latin typeface="Arial"/>
              </a:rPr>
              <a:t>Click to edit the title text format</a:t>
            </a:r>
            <a:endParaRPr b="0" lang="en-IN" sz="4800" spc="-1" strike="noStrike">
              <a:solidFill>
                <a:srgbClr val="000000"/>
              </a:solidFill>
              <a:latin typeface="Arial"/>
            </a:endParaRPr>
          </a:p>
        </p:txBody>
      </p:sp>
      <p:sp>
        <p:nvSpPr>
          <p:cNvPr id="4" name="PlaceHolder 5"/>
          <p:cNvSpPr>
            <a:spLocks noGrp="1"/>
          </p:cNvSpPr>
          <p:nvPr>
            <p:ph type="sldNum"/>
          </p:nvPr>
        </p:nvSpPr>
        <p:spPr>
          <a:xfrm>
            <a:off x="8498160" y="4688640"/>
            <a:ext cx="548280" cy="393120"/>
          </a:xfrm>
          <a:prstGeom prst="rect">
            <a:avLst/>
          </a:prstGeom>
        </p:spPr>
        <p:txBody>
          <a:bodyPr tIns="91440" bIns="91440" anchor="ctr"/>
          <a:p>
            <a:pPr algn="r">
              <a:lnSpc>
                <a:spcPct val="100000"/>
              </a:lnSpc>
            </a:pPr>
            <a:fld id="{5A1B3753-88DF-4614-8289-DBC46F849391}" type="slidenum">
              <a:rPr b="0" lang="en-IN" sz="1000" spc="-1" strike="noStrike">
                <a:solidFill>
                  <a:srgbClr val="ffffff"/>
                </a:solidFill>
                <a:latin typeface="Lato"/>
                <a:ea typeface="Lato"/>
              </a:rPr>
              <a:t>&lt;number&gt;</a:t>
            </a:fld>
            <a:endParaRPr b="0" lang="en-IN" sz="1000" spc="-1" strike="noStrike">
              <a:latin typeface="Times New Roman"/>
            </a:endParaRPr>
          </a:p>
        </p:txBody>
      </p:sp>
      <p:sp>
        <p:nvSpPr>
          <p:cNvPr id="5" name="PlaceHolder 6"/>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2" name="PlaceHolder 1"/>
          <p:cNvSpPr>
            <a:spLocks noGrp="1"/>
          </p:cNvSpPr>
          <p:nvPr>
            <p:ph type="sldNum"/>
          </p:nvPr>
        </p:nvSpPr>
        <p:spPr>
          <a:xfrm>
            <a:off x="8498160" y="4688640"/>
            <a:ext cx="548280" cy="393120"/>
          </a:xfrm>
          <a:prstGeom prst="rect">
            <a:avLst/>
          </a:prstGeom>
        </p:spPr>
        <p:txBody>
          <a:bodyPr tIns="91440" bIns="91440" anchor="ctr"/>
          <a:p>
            <a:pPr algn="r">
              <a:lnSpc>
                <a:spcPct val="100000"/>
              </a:lnSpc>
            </a:pPr>
            <a:fld id="{EC0FB3C0-8EEA-450D-A72B-3AA31755C819}" type="slidenum">
              <a:rPr b="0" lang="en-IN" sz="1000" spc="-1" strike="noStrike">
                <a:solidFill>
                  <a:srgbClr val="000000"/>
                </a:solidFill>
                <a:latin typeface="Lato"/>
                <a:ea typeface="Lato"/>
              </a:rPr>
              <a:t>&lt;number&gt;</a:t>
            </a:fld>
            <a:endParaRPr b="0" lang="en-IN" sz="1000" spc="-1" strike="noStrike">
              <a:latin typeface="Times New Roman"/>
            </a:endParaRPr>
          </a:p>
        </p:txBody>
      </p:sp>
      <p:sp>
        <p:nvSpPr>
          <p:cNvPr id="43" name="PlaceHolder 2"/>
          <p:cNvSpPr>
            <a:spLocks noGrp="1"/>
          </p:cNvSpPr>
          <p:nvPr>
            <p:ph type="title"/>
          </p:nvPr>
        </p:nvSpPr>
        <p:spPr>
          <a:xfrm>
            <a:off x="457200" y="205200"/>
            <a:ext cx="8229240" cy="858600"/>
          </a:xfrm>
          <a:prstGeom prst="rect">
            <a:avLst/>
          </a:prstGeom>
        </p:spPr>
        <p:txBody>
          <a:bodyPr lIns="0" rIns="0" tIns="0" bIns="0" anchor="ctr"/>
          <a:p>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44"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46524"/>
        </a:solidFill>
      </p:bgPr>
    </p:bg>
    <p:spTree>
      <p:nvGrpSpPr>
        <p:cNvPr id="1" name=""/>
        <p:cNvGrpSpPr/>
        <p:nvPr/>
      </p:nvGrpSpPr>
      <p:grpSpPr>
        <a:xfrm>
          <a:off x="0" y="0"/>
          <a:ext cx="0" cy="0"/>
          <a:chOff x="0" y="0"/>
          <a:chExt cx="0" cy="0"/>
        </a:xfrm>
      </p:grpSpPr>
      <p:sp>
        <p:nvSpPr>
          <p:cNvPr id="81" name="CustomShape 1"/>
          <p:cNvSpPr/>
          <p:nvPr/>
        </p:nvSpPr>
        <p:spPr>
          <a:xfrm>
            <a:off x="425160" y="415800"/>
            <a:ext cx="8296560" cy="360"/>
          </a:xfrm>
          <a:custGeom>
            <a:avLst/>
            <a:gdLst/>
            <a:ahLst/>
            <a:rect l="l" t="t" r="r" b="b"/>
            <a:pathLst>
              <a:path w="21600" h="21600">
                <a:moveTo>
                  <a:pt x="0" y="0"/>
                </a:moveTo>
                <a:lnTo>
                  <a:pt x="21600" y="21600"/>
                </a:lnTo>
              </a:path>
            </a:pathLst>
          </a:custGeom>
          <a:noFill/>
          <a:ln w="38160">
            <a:solidFill>
              <a:schemeClr val="lt1"/>
            </a:solidFill>
            <a:round/>
          </a:ln>
        </p:spPr>
        <p:style>
          <a:lnRef idx="0"/>
          <a:fillRef idx="0"/>
          <a:effectRef idx="0"/>
          <a:fontRef idx="minor"/>
        </p:style>
      </p:sp>
      <p:sp>
        <p:nvSpPr>
          <p:cNvPr id="82" name="CustomShape 2"/>
          <p:cNvSpPr/>
          <p:nvPr/>
        </p:nvSpPr>
        <p:spPr>
          <a:xfrm>
            <a:off x="425160" y="4740120"/>
            <a:ext cx="8296560" cy="360"/>
          </a:xfrm>
          <a:custGeom>
            <a:avLst/>
            <a:gdLst/>
            <a:ahLst/>
            <a:rect l="l" t="t" r="r" b="b"/>
            <a:pathLst>
              <a:path w="21600" h="21600">
                <a:moveTo>
                  <a:pt x="0" y="0"/>
                </a:moveTo>
                <a:lnTo>
                  <a:pt x="21600" y="21600"/>
                </a:lnTo>
              </a:path>
            </a:pathLst>
          </a:custGeom>
          <a:noFill/>
          <a:ln w="19080">
            <a:solidFill>
              <a:schemeClr val="lt1"/>
            </a:solidFill>
            <a:round/>
          </a:ln>
        </p:spPr>
        <p:style>
          <a:lnRef idx="0"/>
          <a:fillRef idx="0"/>
          <a:effectRef idx="0"/>
          <a:fontRef idx="minor"/>
        </p:style>
      </p:sp>
      <p:sp>
        <p:nvSpPr>
          <p:cNvPr id="83" name="PlaceHolder 3"/>
          <p:cNvSpPr>
            <a:spLocks noGrp="1"/>
          </p:cNvSpPr>
          <p:nvPr>
            <p:ph type="title"/>
          </p:nvPr>
        </p:nvSpPr>
        <p:spPr>
          <a:xfrm>
            <a:off x="406440" y="1806840"/>
            <a:ext cx="8296560" cy="1541520"/>
          </a:xfrm>
          <a:prstGeom prst="rect">
            <a:avLst/>
          </a:prstGeom>
        </p:spPr>
        <p:txBody>
          <a:bodyPr tIns="91440" bIns="91440" anchor="ctr"/>
          <a:p>
            <a:r>
              <a:rPr b="0" lang="en-IN" sz="4800" spc="-1" strike="noStrike">
                <a:solidFill>
                  <a:srgbClr val="000000"/>
                </a:solidFill>
                <a:latin typeface="Arial"/>
              </a:rPr>
              <a:t>Click to edit the title text format</a:t>
            </a:r>
            <a:endParaRPr b="0" lang="en-IN" sz="4800" spc="-1" strike="noStrike">
              <a:solidFill>
                <a:srgbClr val="000000"/>
              </a:solidFill>
              <a:latin typeface="Arial"/>
            </a:endParaRPr>
          </a:p>
        </p:txBody>
      </p:sp>
      <p:sp>
        <p:nvSpPr>
          <p:cNvPr id="84" name="PlaceHolder 4"/>
          <p:cNvSpPr>
            <a:spLocks noGrp="1"/>
          </p:cNvSpPr>
          <p:nvPr>
            <p:ph type="sldNum"/>
          </p:nvPr>
        </p:nvSpPr>
        <p:spPr>
          <a:xfrm>
            <a:off x="8498160" y="4688640"/>
            <a:ext cx="548280" cy="393120"/>
          </a:xfrm>
          <a:prstGeom prst="rect">
            <a:avLst/>
          </a:prstGeom>
        </p:spPr>
        <p:txBody>
          <a:bodyPr tIns="91440" bIns="91440" anchor="ctr"/>
          <a:p>
            <a:pPr algn="r">
              <a:lnSpc>
                <a:spcPct val="100000"/>
              </a:lnSpc>
            </a:pPr>
            <a:fld id="{9BFEB096-29C2-4458-ACEC-9AEE599E1137}" type="slidenum">
              <a:rPr b="0" lang="en-IN" sz="1000" spc="-1" strike="noStrike">
                <a:solidFill>
                  <a:srgbClr val="ffffff"/>
                </a:solidFill>
                <a:latin typeface="Lato"/>
                <a:ea typeface="Lato"/>
              </a:rPr>
              <a:t>&lt;number&gt;</a:t>
            </a:fld>
            <a:endParaRPr b="0" lang="en-IN" sz="1000" spc="-1" strike="noStrike">
              <a:latin typeface="Times New Roman"/>
            </a:endParaRPr>
          </a:p>
        </p:txBody>
      </p:sp>
      <p:sp>
        <p:nvSpPr>
          <p:cNvPr id="85" name="PlaceHolder 5"/>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25.xml"/><Relationship Id="rId3"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25.xml"/>
</Relationships>
</file>

<file path=ppt/slides/_rels/slide12.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5.xml"/><Relationship Id="rId3"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5.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25.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slideLayout" Target="../slideLayouts/slideLayout25.xml"/><Relationship Id="rId5"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25.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25.xml"/>
</Relationships>
</file>

<file path=ppt/slides/_rels/slide19.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5.xml"/><Relationship Id="rId3"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jpeg"/><Relationship Id="rId3" Type="http://schemas.openxmlformats.org/officeDocument/2006/relationships/slideLayout" Target="../slideLayouts/slideLayout13.xml"/><Relationship Id="rId4"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5.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25.xml"/><Relationship Id="rId4"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5.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5.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TextShape 1"/>
          <p:cNvSpPr txBox="1"/>
          <p:nvPr/>
        </p:nvSpPr>
        <p:spPr>
          <a:xfrm>
            <a:off x="2695680" y="3407400"/>
            <a:ext cx="6331320" cy="1541520"/>
          </a:xfrm>
          <a:prstGeom prst="rect">
            <a:avLst/>
          </a:prstGeom>
          <a:noFill/>
          <a:ln>
            <a:noFill/>
          </a:ln>
        </p:spPr>
        <p:txBody>
          <a:bodyPr tIns="91440" bIns="91440"/>
          <a:p>
            <a:pPr>
              <a:lnSpc>
                <a:spcPct val="100000"/>
              </a:lnSpc>
            </a:pPr>
            <a:r>
              <a:rPr b="1" lang="en-IN" sz="5400" spc="-1" strike="noStrike">
                <a:solidFill>
                  <a:srgbClr val="ffffff"/>
                </a:solidFill>
                <a:latin typeface="Raleway"/>
                <a:ea typeface="Raleway"/>
              </a:rPr>
              <a:t>Face Recognition </a:t>
            </a:r>
            <a:endParaRPr b="0" lang="en-IN" sz="5400" spc="-1" strike="noStrike">
              <a:solidFill>
                <a:srgbClr val="000000"/>
              </a:solidFill>
              <a:latin typeface="Arial"/>
            </a:endParaRPr>
          </a:p>
        </p:txBody>
      </p:sp>
      <p:pic>
        <p:nvPicPr>
          <p:cNvPr id="129" name="Google Shape;73;p13" descr=""/>
          <p:cNvPicPr/>
          <p:nvPr/>
        </p:nvPicPr>
        <p:blipFill>
          <a:blip r:embed="rId1"/>
          <a:stretch/>
        </p:blipFill>
        <p:spPr>
          <a:xfrm>
            <a:off x="254520" y="381600"/>
            <a:ext cx="4541040" cy="302544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TextShape 1"/>
          <p:cNvSpPr txBox="1"/>
          <p:nvPr/>
        </p:nvSpPr>
        <p:spPr>
          <a:xfrm>
            <a:off x="250920" y="285120"/>
            <a:ext cx="8296560" cy="932040"/>
          </a:xfrm>
          <a:prstGeom prst="rect">
            <a:avLst/>
          </a:prstGeom>
          <a:noFill/>
          <a:ln>
            <a:noFill/>
          </a:ln>
        </p:spPr>
        <p:txBody>
          <a:bodyPr tIns="91440" bIns="91440" anchor="ctr"/>
          <a:p>
            <a:pPr algn="ctr">
              <a:lnSpc>
                <a:spcPct val="100000"/>
              </a:lnSpc>
            </a:pPr>
            <a:r>
              <a:rPr b="1" lang="en-IN" sz="3600" spc="-1" strike="noStrike">
                <a:solidFill>
                  <a:srgbClr val="ffffff"/>
                </a:solidFill>
                <a:latin typeface="Raleway"/>
                <a:ea typeface="Raleway"/>
              </a:rPr>
              <a:t>Step 2: Posing and Projecting Faces</a:t>
            </a:r>
            <a:endParaRPr b="0" lang="en-IN" sz="3600" spc="-1" strike="noStrike">
              <a:solidFill>
                <a:srgbClr val="000000"/>
              </a:solidFill>
              <a:latin typeface="Arial"/>
            </a:endParaRPr>
          </a:p>
        </p:txBody>
      </p:sp>
      <p:pic>
        <p:nvPicPr>
          <p:cNvPr id="150" name="Google Shape;130;p22" descr=""/>
          <p:cNvPicPr/>
          <p:nvPr/>
        </p:nvPicPr>
        <p:blipFill>
          <a:blip r:embed="rId1"/>
          <a:stretch/>
        </p:blipFill>
        <p:spPr>
          <a:xfrm>
            <a:off x="625680" y="1170720"/>
            <a:ext cx="7300440" cy="297036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TextShape 1"/>
          <p:cNvSpPr txBox="1"/>
          <p:nvPr/>
        </p:nvSpPr>
        <p:spPr>
          <a:xfrm>
            <a:off x="423720" y="-86040"/>
            <a:ext cx="8296560" cy="1541520"/>
          </a:xfrm>
          <a:prstGeom prst="rect">
            <a:avLst/>
          </a:prstGeom>
          <a:noFill/>
          <a:ln>
            <a:noFill/>
          </a:ln>
        </p:spPr>
        <p:txBody>
          <a:bodyPr tIns="91440" bIns="91440" anchor="ctr"/>
          <a:p>
            <a:pPr algn="ctr">
              <a:lnSpc>
                <a:spcPct val="100000"/>
              </a:lnSpc>
            </a:pPr>
            <a:r>
              <a:rPr b="1" lang="en-IN" sz="3000" spc="-1" strike="noStrike">
                <a:solidFill>
                  <a:srgbClr val="ffffff"/>
                </a:solidFill>
                <a:latin typeface="Raleway"/>
                <a:ea typeface="Raleway"/>
              </a:rPr>
              <a:t>Face Landmark detection</a:t>
            </a:r>
            <a:endParaRPr b="0" lang="en-IN" sz="3000" spc="-1" strike="noStrike">
              <a:solidFill>
                <a:srgbClr val="000000"/>
              </a:solidFill>
              <a:latin typeface="Arial"/>
            </a:endParaRPr>
          </a:p>
        </p:txBody>
      </p:sp>
      <p:sp>
        <p:nvSpPr>
          <p:cNvPr id="152" name="CustomShape 2"/>
          <p:cNvSpPr/>
          <p:nvPr/>
        </p:nvSpPr>
        <p:spPr>
          <a:xfrm>
            <a:off x="0" y="1208160"/>
            <a:ext cx="8630280" cy="1156320"/>
          </a:xfrm>
          <a:prstGeom prst="rect">
            <a:avLst/>
          </a:prstGeom>
          <a:noFill/>
          <a:ln>
            <a:noFill/>
          </a:ln>
        </p:spPr>
        <p:style>
          <a:lnRef idx="0"/>
          <a:fillRef idx="0"/>
          <a:effectRef idx="0"/>
          <a:fontRef idx="minor"/>
        </p:style>
        <p:txBody>
          <a:bodyPr tIns="91440" bIns="91440" anchor="ctr"/>
          <a:p>
            <a:pPr>
              <a:lnSpc>
                <a:spcPct val="100000"/>
              </a:lnSpc>
            </a:pPr>
            <a:r>
              <a:rPr b="0" lang="en-IN" sz="1400" spc="-1" strike="noStrike">
                <a:solidFill>
                  <a:srgbClr val="000000"/>
                </a:solidFill>
                <a:latin typeface="Arial"/>
                <a:ea typeface="Arial"/>
              </a:rPr>
              <a:t>Approach invented in 2014 by Vahid Kazemi and Josephine Sullivan</a:t>
            </a:r>
            <a:endParaRPr b="0" lang="en-IN" sz="1400" spc="-1" strike="noStrike">
              <a:latin typeface="Arial"/>
            </a:endParaRPr>
          </a:p>
          <a:p>
            <a:pPr>
              <a:lnSpc>
                <a:spcPct val="100000"/>
              </a:lnSpc>
            </a:pPr>
            <a:endParaRPr b="0" lang="en-IN" sz="1400" spc="-1" strike="noStrike">
              <a:latin typeface="Arial"/>
            </a:endParaRPr>
          </a:p>
          <a:p>
            <a:pPr>
              <a:lnSpc>
                <a:spcPct val="100000"/>
              </a:lnSpc>
            </a:pPr>
            <a:r>
              <a:rPr b="0" lang="en-IN" sz="1400" spc="-1" strike="noStrike">
                <a:solidFill>
                  <a:srgbClr val="000000"/>
                </a:solidFill>
                <a:latin typeface="Arial"/>
                <a:ea typeface="Arial"/>
              </a:rPr>
              <a:t>We will come up with 68 specific points (called landmarks) that exist on every face — the top of the chin, the outside edge of each eye, the inner edge of each eyebrow, etc.</a:t>
            </a:r>
            <a:endParaRPr b="0" lang="en-IN" sz="1400" spc="-1" strike="noStrike">
              <a:latin typeface="Arial"/>
            </a:endParaRPr>
          </a:p>
        </p:txBody>
      </p:sp>
      <p:pic>
        <p:nvPicPr>
          <p:cNvPr id="153" name="Google Shape;137;p23" descr=""/>
          <p:cNvPicPr/>
          <p:nvPr/>
        </p:nvPicPr>
        <p:blipFill>
          <a:blip r:embed="rId1"/>
          <a:stretch/>
        </p:blipFill>
        <p:spPr>
          <a:xfrm>
            <a:off x="2853360" y="2288520"/>
            <a:ext cx="2801520" cy="2666160"/>
          </a:xfrm>
          <a:prstGeom prst="rect">
            <a:avLst/>
          </a:prstGeom>
          <a:ln>
            <a:noFill/>
          </a:ln>
        </p:spPr>
      </p:pic>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4" name="Google Shape;142;p24" descr=""/>
          <p:cNvPicPr/>
          <p:nvPr/>
        </p:nvPicPr>
        <p:blipFill>
          <a:blip r:embed="rId1"/>
          <a:stretch/>
        </p:blipFill>
        <p:spPr>
          <a:xfrm>
            <a:off x="1893960" y="649800"/>
            <a:ext cx="4457160" cy="388296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5" name="Google Shape;147;p25" descr=""/>
          <p:cNvPicPr/>
          <p:nvPr/>
        </p:nvPicPr>
        <p:blipFill>
          <a:blip r:embed="rId1"/>
          <a:stretch/>
        </p:blipFill>
        <p:spPr>
          <a:xfrm>
            <a:off x="152280" y="1049040"/>
            <a:ext cx="8838720" cy="2474640"/>
          </a:xfrm>
          <a:prstGeom prst="rect">
            <a:avLst/>
          </a:prstGeom>
          <a:ln>
            <a:noFill/>
          </a:ln>
        </p:spPr>
      </p:pic>
      <p:sp>
        <p:nvSpPr>
          <p:cNvPr id="156" name="CustomShape 1"/>
          <p:cNvSpPr/>
          <p:nvPr/>
        </p:nvSpPr>
        <p:spPr>
          <a:xfrm>
            <a:off x="385920" y="3648960"/>
            <a:ext cx="7720920" cy="983520"/>
          </a:xfrm>
          <a:prstGeom prst="rect">
            <a:avLst/>
          </a:prstGeom>
          <a:noFill/>
          <a:ln>
            <a:noFill/>
          </a:ln>
        </p:spPr>
        <p:style>
          <a:lnRef idx="0"/>
          <a:fillRef idx="0"/>
          <a:effectRef idx="0"/>
          <a:fontRef idx="minor"/>
        </p:style>
        <p:txBody>
          <a:bodyPr tIns="91440" bIns="91440" anchor="ctr"/>
          <a:p>
            <a:pPr>
              <a:lnSpc>
                <a:spcPct val="100000"/>
              </a:lnSpc>
            </a:pPr>
            <a:r>
              <a:rPr b="0" lang="en-IN" sz="1600" spc="-1" strike="noStrike">
                <a:solidFill>
                  <a:srgbClr val="000000"/>
                </a:solidFill>
                <a:latin typeface="Arial"/>
                <a:ea typeface="Arial"/>
              </a:rPr>
              <a:t>Now as we know here eyes, mouth,etc are, we’ll simply rotate, scale and shear the image so that the eyes and mouth are centered as best as possible. </a:t>
            </a:r>
            <a:endParaRPr b="0" lang="en-IN" sz="1600" spc="-1" strike="noStrike">
              <a:latin typeface="Arial"/>
            </a:endParaRPr>
          </a:p>
          <a:p>
            <a:pPr>
              <a:lnSpc>
                <a:spcPct val="100000"/>
              </a:lnSpc>
            </a:pPr>
            <a:r>
              <a:rPr b="0" lang="en-IN" sz="1600" spc="-1" strike="noStrike">
                <a:solidFill>
                  <a:srgbClr val="000000"/>
                </a:solidFill>
                <a:latin typeface="Arial"/>
                <a:ea typeface="Arial"/>
              </a:rPr>
              <a:t>Using basic image transformations like rotation and scale that preserve parallel lines (called affine transformations)</a:t>
            </a:r>
            <a:endParaRPr b="0" lang="en-IN" sz="1600" spc="-1" strike="noStrike">
              <a:latin typeface="Arial"/>
            </a:endParaRPr>
          </a:p>
        </p:txBody>
      </p:sp>
      <p:sp>
        <p:nvSpPr>
          <p:cNvPr id="157" name="TextShape 2"/>
          <p:cNvSpPr txBox="1"/>
          <p:nvPr/>
        </p:nvSpPr>
        <p:spPr>
          <a:xfrm>
            <a:off x="423720" y="-86040"/>
            <a:ext cx="8296560" cy="1541520"/>
          </a:xfrm>
          <a:prstGeom prst="rect">
            <a:avLst/>
          </a:prstGeom>
          <a:noFill/>
          <a:ln>
            <a:noFill/>
          </a:ln>
        </p:spPr>
        <p:txBody>
          <a:bodyPr tIns="91440" bIns="91440" anchor="ctr"/>
          <a:p>
            <a:pPr algn="ctr">
              <a:lnSpc>
                <a:spcPct val="100000"/>
              </a:lnSpc>
            </a:pPr>
            <a:r>
              <a:rPr b="1" lang="en-IN" sz="3000" spc="-1" strike="noStrike">
                <a:solidFill>
                  <a:srgbClr val="ffffff"/>
                </a:solidFill>
                <a:latin typeface="Raleway"/>
                <a:ea typeface="Raleway"/>
              </a:rPr>
              <a:t>Image Augmentation</a:t>
            </a:r>
            <a:endParaRPr b="0" lang="en-IN" sz="3000" spc="-1" strike="noStrike">
              <a:solidFill>
                <a:srgbClr val="000000"/>
              </a:solidFill>
              <a:latin typeface="Arial"/>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TextShape 1"/>
          <p:cNvSpPr txBox="1"/>
          <p:nvPr/>
        </p:nvSpPr>
        <p:spPr>
          <a:xfrm>
            <a:off x="250920" y="285120"/>
            <a:ext cx="8296560" cy="932040"/>
          </a:xfrm>
          <a:prstGeom prst="rect">
            <a:avLst/>
          </a:prstGeom>
          <a:noFill/>
          <a:ln>
            <a:noFill/>
          </a:ln>
        </p:spPr>
        <p:txBody>
          <a:bodyPr tIns="91440" bIns="91440" anchor="ctr"/>
          <a:p>
            <a:pPr algn="ctr">
              <a:lnSpc>
                <a:spcPct val="100000"/>
              </a:lnSpc>
            </a:pPr>
            <a:r>
              <a:rPr b="1" lang="en-IN" sz="3600" spc="-1" strike="noStrike">
                <a:solidFill>
                  <a:srgbClr val="ffffff"/>
                </a:solidFill>
                <a:latin typeface="Raleway"/>
                <a:ea typeface="Raleway"/>
              </a:rPr>
              <a:t>Step 3: Encoding Faces</a:t>
            </a:r>
            <a:endParaRPr b="0" lang="en-IN" sz="3600" spc="-1" strike="noStrike">
              <a:solidFill>
                <a:srgbClr val="000000"/>
              </a:solidFill>
              <a:latin typeface="Arial"/>
            </a:endParaRPr>
          </a:p>
        </p:txBody>
      </p:sp>
      <p:pic>
        <p:nvPicPr>
          <p:cNvPr id="159" name="Google Shape;155;p26" descr=""/>
          <p:cNvPicPr/>
          <p:nvPr/>
        </p:nvPicPr>
        <p:blipFill>
          <a:blip r:embed="rId1"/>
          <a:stretch/>
        </p:blipFill>
        <p:spPr>
          <a:xfrm>
            <a:off x="769320" y="1133280"/>
            <a:ext cx="7259760" cy="3620520"/>
          </a:xfrm>
          <a:prstGeom prst="rect">
            <a:avLst/>
          </a:prstGeom>
          <a:ln>
            <a:noFill/>
          </a:ln>
        </p:spPr>
      </p:pic>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0" name="Google Shape;160;p27" descr=""/>
          <p:cNvPicPr/>
          <p:nvPr/>
        </p:nvPicPr>
        <p:blipFill>
          <a:blip r:embed="rId1"/>
          <a:stretch/>
        </p:blipFill>
        <p:spPr>
          <a:xfrm>
            <a:off x="3328560" y="49680"/>
            <a:ext cx="5601240" cy="4632480"/>
          </a:xfrm>
          <a:prstGeom prst="rect">
            <a:avLst/>
          </a:prstGeom>
          <a:ln>
            <a:noFill/>
          </a:ln>
        </p:spPr>
      </p:pic>
      <p:pic>
        <p:nvPicPr>
          <p:cNvPr id="161" name="Google Shape;161;p27" descr=""/>
          <p:cNvPicPr/>
          <p:nvPr/>
        </p:nvPicPr>
        <p:blipFill>
          <a:blip r:embed="rId2"/>
          <a:stretch/>
        </p:blipFill>
        <p:spPr>
          <a:xfrm>
            <a:off x="24840" y="3492000"/>
            <a:ext cx="4632480" cy="1053000"/>
          </a:xfrm>
          <a:prstGeom prst="rect">
            <a:avLst/>
          </a:prstGeom>
          <a:ln>
            <a:noFill/>
          </a:ln>
        </p:spPr>
      </p:pic>
      <p:pic>
        <p:nvPicPr>
          <p:cNvPr id="162" name="Google Shape;162;p27" descr=""/>
          <p:cNvPicPr/>
          <p:nvPr/>
        </p:nvPicPr>
        <p:blipFill>
          <a:blip r:embed="rId3"/>
          <a:stretch/>
        </p:blipFill>
        <p:spPr>
          <a:xfrm>
            <a:off x="77760" y="806400"/>
            <a:ext cx="3023280" cy="1764360"/>
          </a:xfrm>
          <a:prstGeom prst="rect">
            <a:avLst/>
          </a:prstGeom>
          <a:ln>
            <a:noFill/>
          </a:ln>
        </p:spPr>
      </p:pic>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TextShape 1"/>
          <p:cNvSpPr txBox="1"/>
          <p:nvPr/>
        </p:nvSpPr>
        <p:spPr>
          <a:xfrm>
            <a:off x="406440" y="1806840"/>
            <a:ext cx="8296560" cy="1541520"/>
          </a:xfrm>
          <a:prstGeom prst="rect">
            <a:avLst/>
          </a:prstGeom>
          <a:noFill/>
          <a:ln>
            <a:noFill/>
          </a:ln>
        </p:spPr>
        <p:txBody>
          <a:bodyPr tIns="91440" bIns="91440" anchor="ctr"/>
          <a:p>
            <a:endParaRPr b="0" lang="en-IN" sz="1400" spc="-1" strike="noStrike">
              <a:solidFill>
                <a:srgbClr val="000000"/>
              </a:solidFill>
              <a:latin typeface="Arial"/>
            </a:endParaRPr>
          </a:p>
        </p:txBody>
      </p:sp>
      <p:pic>
        <p:nvPicPr>
          <p:cNvPr id="164" name="Google Shape;168;p28" descr=""/>
          <p:cNvPicPr/>
          <p:nvPr/>
        </p:nvPicPr>
        <p:blipFill>
          <a:blip r:embed="rId1"/>
          <a:stretch/>
        </p:blipFill>
        <p:spPr>
          <a:xfrm>
            <a:off x="0" y="921240"/>
            <a:ext cx="9143640" cy="3300480"/>
          </a:xfrm>
          <a:prstGeom prst="rect">
            <a:avLst/>
          </a:prstGeom>
          <a:ln>
            <a:noFill/>
          </a:ln>
        </p:spPr>
      </p:pic>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TextShape 1"/>
          <p:cNvSpPr txBox="1"/>
          <p:nvPr/>
        </p:nvSpPr>
        <p:spPr>
          <a:xfrm>
            <a:off x="406440" y="1806840"/>
            <a:ext cx="8296560" cy="1541520"/>
          </a:xfrm>
          <a:prstGeom prst="rect">
            <a:avLst/>
          </a:prstGeom>
          <a:noFill/>
          <a:ln>
            <a:noFill/>
          </a:ln>
        </p:spPr>
        <p:txBody>
          <a:bodyPr tIns="91440" bIns="91440" anchor="ctr"/>
          <a:p>
            <a:pPr>
              <a:lnSpc>
                <a:spcPct val="100000"/>
              </a:lnSpc>
            </a:pPr>
            <a:r>
              <a:rPr b="1" lang="en-IN" sz="2000" spc="-1" strike="noStrike">
                <a:solidFill>
                  <a:srgbClr val="ffffff"/>
                </a:solidFill>
                <a:latin typeface="Raleway"/>
                <a:ea typeface="Raleway"/>
              </a:rPr>
              <a:t>Network architecture : ResNet-34 </a:t>
            </a:r>
            <a:br/>
            <a:r>
              <a:rPr b="1" lang="en-IN" sz="2000" spc="-1" strike="noStrike">
                <a:solidFill>
                  <a:srgbClr val="ffffff"/>
                </a:solidFill>
                <a:latin typeface="Raleway"/>
                <a:ea typeface="Raleway"/>
              </a:rPr>
              <a:t>From the Deep Residual Learning for Image Recognition paper by He et al.,</a:t>
            </a:r>
            <a:br/>
            <a:br/>
            <a:r>
              <a:rPr b="1" lang="en-IN" sz="2000" spc="-1" strike="noStrike">
                <a:solidFill>
                  <a:srgbClr val="ffffff"/>
                </a:solidFill>
                <a:latin typeface="Raleway"/>
                <a:ea typeface="Raleway"/>
              </a:rPr>
              <a:t>Uses pre trained model by Davis King trained on a dataset of ~3 million images. </a:t>
            </a:r>
            <a:br/>
            <a:br/>
            <a:endParaRPr b="0" lang="en-IN" sz="2000" spc="-1" strike="noStrike">
              <a:solidFill>
                <a:srgbClr val="000000"/>
              </a:solidFill>
              <a:latin typeface="Arial"/>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6" name="Google Shape;178;p30" descr=""/>
          <p:cNvPicPr/>
          <p:nvPr/>
        </p:nvPicPr>
        <p:blipFill>
          <a:blip r:embed="rId1"/>
          <a:stretch/>
        </p:blipFill>
        <p:spPr>
          <a:xfrm>
            <a:off x="1415520" y="945000"/>
            <a:ext cx="5714640" cy="3352320"/>
          </a:xfrm>
          <a:prstGeom prst="rect">
            <a:avLst/>
          </a:prstGeom>
          <a:ln>
            <a:noFill/>
          </a:ln>
        </p:spPr>
      </p:pic>
      <p:sp>
        <p:nvSpPr>
          <p:cNvPr id="167" name="CustomShape 1"/>
          <p:cNvSpPr/>
          <p:nvPr/>
        </p:nvSpPr>
        <p:spPr>
          <a:xfrm>
            <a:off x="2229120" y="249120"/>
            <a:ext cx="4259160" cy="733320"/>
          </a:xfrm>
          <a:prstGeom prst="rect">
            <a:avLst/>
          </a:prstGeom>
          <a:noFill/>
          <a:ln>
            <a:noFill/>
          </a:ln>
        </p:spPr>
        <p:style>
          <a:lnRef idx="0"/>
          <a:fillRef idx="0"/>
          <a:effectRef idx="0"/>
          <a:fontRef idx="minor"/>
        </p:style>
        <p:txBody>
          <a:bodyPr tIns="91440" bIns="91440" anchor="ctr"/>
          <a:p>
            <a:pPr>
              <a:lnSpc>
                <a:spcPct val="100000"/>
              </a:lnSpc>
            </a:pPr>
            <a:r>
              <a:rPr b="1" lang="en-IN" sz="2000" spc="-1" strike="noStrike">
                <a:solidFill>
                  <a:srgbClr val="000000"/>
                </a:solidFill>
                <a:latin typeface="Arial"/>
                <a:ea typeface="Arial"/>
              </a:rPr>
              <a:t>Our face recognition dataset</a:t>
            </a:r>
            <a:endParaRPr b="0" lang="en-IN" sz="2000" spc="-1" strike="noStrike">
              <a:latin typeface="Arial"/>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TextShape 1"/>
          <p:cNvSpPr txBox="1"/>
          <p:nvPr/>
        </p:nvSpPr>
        <p:spPr>
          <a:xfrm>
            <a:off x="245160" y="1080"/>
            <a:ext cx="8703000" cy="1541520"/>
          </a:xfrm>
          <a:prstGeom prst="rect">
            <a:avLst/>
          </a:prstGeom>
          <a:noFill/>
          <a:ln>
            <a:noFill/>
          </a:ln>
        </p:spPr>
        <p:txBody>
          <a:bodyPr tIns="91440" bIns="91440" anchor="ctr"/>
          <a:p>
            <a:pPr>
              <a:lnSpc>
                <a:spcPct val="100000"/>
              </a:lnSpc>
            </a:pPr>
            <a:r>
              <a:rPr b="1" lang="en-IN" sz="3500" spc="-1" strike="noStrike">
                <a:solidFill>
                  <a:srgbClr val="ffffff"/>
                </a:solidFill>
                <a:latin typeface="Raleway"/>
                <a:ea typeface="Raleway"/>
              </a:rPr>
              <a:t>Limitations of Image Facial Recognition</a:t>
            </a:r>
            <a:endParaRPr b="0" lang="en-IN" sz="3500" spc="-1" strike="noStrike">
              <a:solidFill>
                <a:srgbClr val="000000"/>
              </a:solidFill>
              <a:latin typeface="Arial"/>
            </a:endParaRPr>
          </a:p>
        </p:txBody>
      </p:sp>
      <p:pic>
        <p:nvPicPr>
          <p:cNvPr id="169" name="Google Shape;185;p31" descr=""/>
          <p:cNvPicPr/>
          <p:nvPr/>
        </p:nvPicPr>
        <p:blipFill>
          <a:blip r:embed="rId1"/>
          <a:stretch/>
        </p:blipFill>
        <p:spPr>
          <a:xfrm>
            <a:off x="1161000" y="1259640"/>
            <a:ext cx="5815440" cy="3295440"/>
          </a:xfrm>
          <a:prstGeom prst="rect">
            <a:avLst/>
          </a:prstGeom>
          <a:ln>
            <a:noFill/>
          </a:ln>
        </p:spPr>
      </p:pic>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TextShape 1"/>
          <p:cNvSpPr txBox="1"/>
          <p:nvPr/>
        </p:nvSpPr>
        <p:spPr>
          <a:xfrm>
            <a:off x="535680" y="712080"/>
            <a:ext cx="5196960" cy="767520"/>
          </a:xfrm>
          <a:prstGeom prst="rect">
            <a:avLst/>
          </a:prstGeom>
          <a:noFill/>
          <a:ln>
            <a:noFill/>
          </a:ln>
        </p:spPr>
        <p:txBody>
          <a:bodyPr tIns="91440" bIns="91440"/>
          <a:p>
            <a:pPr>
              <a:lnSpc>
                <a:spcPct val="100000"/>
              </a:lnSpc>
              <a:spcAft>
                <a:spcPts val="1599"/>
              </a:spcAft>
            </a:pPr>
            <a:r>
              <a:rPr b="1" lang="en-IN" sz="3600" spc="-1" strike="noStrike">
                <a:solidFill>
                  <a:srgbClr val="f46524"/>
                </a:solidFill>
                <a:latin typeface="Raleway"/>
                <a:ea typeface="Raleway"/>
              </a:rPr>
              <a:t>Face Recognition</a:t>
            </a:r>
            <a:endParaRPr b="0" lang="en-IN" sz="3600" spc="-1" strike="noStrike">
              <a:solidFill>
                <a:srgbClr val="000000"/>
              </a:solidFill>
              <a:latin typeface="Arial"/>
            </a:endParaRPr>
          </a:p>
        </p:txBody>
      </p:sp>
      <p:sp>
        <p:nvSpPr>
          <p:cNvPr id="131" name="TextShape 2"/>
          <p:cNvSpPr txBox="1"/>
          <p:nvPr/>
        </p:nvSpPr>
        <p:spPr>
          <a:xfrm>
            <a:off x="535680" y="1480320"/>
            <a:ext cx="6769440" cy="3067200"/>
          </a:xfrm>
          <a:prstGeom prst="rect">
            <a:avLst/>
          </a:prstGeom>
          <a:noFill/>
          <a:ln>
            <a:noFill/>
          </a:ln>
        </p:spPr>
        <p:txBody>
          <a:bodyPr tIns="91440" bIns="91440"/>
          <a:p>
            <a:pPr>
              <a:lnSpc>
                <a:spcPct val="115000"/>
              </a:lnSpc>
            </a:pPr>
            <a:br/>
            <a:endParaRPr b="0" lang="en-IN" sz="1400" spc="-1" strike="noStrike">
              <a:solidFill>
                <a:srgbClr val="000000"/>
              </a:solidFill>
              <a:latin typeface="Arial"/>
            </a:endParaRPr>
          </a:p>
        </p:txBody>
      </p:sp>
      <p:pic>
        <p:nvPicPr>
          <p:cNvPr id="132" name="Google Shape;80;p14" descr=""/>
          <p:cNvPicPr/>
          <p:nvPr/>
        </p:nvPicPr>
        <p:blipFill>
          <a:blip r:embed="rId1"/>
          <a:stretch/>
        </p:blipFill>
        <p:spPr>
          <a:xfrm>
            <a:off x="490680" y="1640520"/>
            <a:ext cx="3878280" cy="2576160"/>
          </a:xfrm>
          <a:prstGeom prst="rect">
            <a:avLst/>
          </a:prstGeom>
          <a:ln>
            <a:noFill/>
          </a:ln>
        </p:spPr>
      </p:pic>
      <p:pic>
        <p:nvPicPr>
          <p:cNvPr id="133" name="Google Shape;81;p14" descr=""/>
          <p:cNvPicPr/>
          <p:nvPr/>
        </p:nvPicPr>
        <p:blipFill>
          <a:blip r:embed="rId2"/>
          <a:stretch/>
        </p:blipFill>
        <p:spPr>
          <a:xfrm>
            <a:off x="4502880" y="1640520"/>
            <a:ext cx="4447440" cy="3134880"/>
          </a:xfrm>
          <a:prstGeom prst="rect">
            <a:avLst/>
          </a:prstGeom>
          <a:ln>
            <a:noFill/>
          </a:ln>
        </p:spPr>
      </p:pic>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46524"/>
        </a:solidFill>
      </p:bgPr>
    </p:bg>
    <p:spTree>
      <p:nvGrpSpPr>
        <p:cNvPr id="1" name=""/>
        <p:cNvGrpSpPr/>
        <p:nvPr/>
      </p:nvGrpSpPr>
      <p:grpSpPr>
        <a:xfrm>
          <a:off x="0" y="0"/>
          <a:ext cx="0" cy="0"/>
          <a:chOff x="0" y="0"/>
          <a:chExt cx="0" cy="0"/>
        </a:xfrm>
      </p:grpSpPr>
      <p:pic>
        <p:nvPicPr>
          <p:cNvPr id="134" name="Google Shape;86;p15" descr=""/>
          <p:cNvPicPr/>
          <p:nvPr/>
        </p:nvPicPr>
        <p:blipFill>
          <a:blip r:embed="rId1"/>
          <a:stretch/>
        </p:blipFill>
        <p:spPr>
          <a:xfrm>
            <a:off x="419040" y="162720"/>
            <a:ext cx="8305560" cy="4817520"/>
          </a:xfrm>
          <a:prstGeom prst="rect">
            <a:avLst/>
          </a:prstGeom>
          <a:ln>
            <a:noFill/>
          </a:ln>
        </p:spPr>
      </p:pic>
      <p:sp>
        <p:nvSpPr>
          <p:cNvPr id="135" name="CustomShape 1"/>
          <p:cNvSpPr/>
          <p:nvPr/>
        </p:nvSpPr>
        <p:spPr>
          <a:xfrm>
            <a:off x="1171440" y="430200"/>
            <a:ext cx="5078520" cy="762120"/>
          </a:xfrm>
          <a:prstGeom prst="rect">
            <a:avLst/>
          </a:prstGeom>
          <a:noFill/>
          <a:ln>
            <a:noFill/>
          </a:ln>
        </p:spPr>
        <p:style>
          <a:lnRef idx="0"/>
          <a:fillRef idx="0"/>
          <a:effectRef idx="0"/>
          <a:fontRef idx="minor"/>
        </p:style>
        <p:txBody>
          <a:bodyPr tIns="91440" bIns="91440" anchor="b"/>
          <a:p>
            <a:pPr>
              <a:lnSpc>
                <a:spcPct val="100000"/>
              </a:lnSpc>
            </a:pPr>
            <a:r>
              <a:rPr b="1" lang="en-IN" sz="3000" spc="-1" strike="noStrike">
                <a:solidFill>
                  <a:srgbClr val="757575"/>
                </a:solidFill>
                <a:latin typeface="Raleway"/>
                <a:ea typeface="Raleway"/>
              </a:rPr>
              <a:t>One Shot Learning</a:t>
            </a:r>
            <a:endParaRPr b="0" lang="en-IN" sz="3000" spc="-1" strike="noStrike">
              <a:latin typeface="Arial"/>
            </a:endParaRPr>
          </a:p>
        </p:txBody>
      </p:sp>
      <p:sp>
        <p:nvSpPr>
          <p:cNvPr id="136" name="TextShape 2"/>
          <p:cNvSpPr txBox="1"/>
          <p:nvPr/>
        </p:nvSpPr>
        <p:spPr>
          <a:xfrm>
            <a:off x="900000" y="1263960"/>
            <a:ext cx="7021440" cy="3327480"/>
          </a:xfrm>
          <a:prstGeom prst="rect">
            <a:avLst/>
          </a:prstGeom>
          <a:noFill/>
          <a:ln>
            <a:noFill/>
          </a:ln>
        </p:spPr>
        <p:txBody>
          <a:bodyPr tIns="91440" bIns="91440"/>
          <a:p>
            <a:pPr marL="457200">
              <a:lnSpc>
                <a:spcPct val="115000"/>
              </a:lnSpc>
            </a:pPr>
            <a:r>
              <a:rPr b="0" lang="en-IN" sz="1600" spc="-1" strike="noStrike">
                <a:solidFill>
                  <a:srgbClr val="000000"/>
                </a:solidFill>
                <a:latin typeface="Georgia"/>
                <a:ea typeface="Georgia"/>
              </a:rPr>
              <a:t> </a:t>
            </a:r>
            <a:r>
              <a:rPr b="0" lang="en-IN" sz="1600" spc="-1" strike="noStrike">
                <a:solidFill>
                  <a:srgbClr val="000000"/>
                </a:solidFill>
                <a:latin typeface="Georgia"/>
                <a:ea typeface="Georgia"/>
              </a:rPr>
              <a:t>One-shot learning aims to learn information about object categories from one, or only a few, training images.</a:t>
            </a:r>
            <a:endParaRPr b="0" lang="en-IN" sz="1600" spc="-1" strike="noStrike">
              <a:solidFill>
                <a:srgbClr val="000000"/>
              </a:solidFill>
              <a:latin typeface="Arial"/>
            </a:endParaRPr>
          </a:p>
          <a:p>
            <a:pPr marL="457200">
              <a:lnSpc>
                <a:spcPct val="115000"/>
              </a:lnSpc>
              <a:spcBef>
                <a:spcPts val="1001"/>
              </a:spcBef>
            </a:pPr>
            <a:r>
              <a:rPr b="0" lang="en-IN" sz="1600" spc="-1" strike="noStrike">
                <a:solidFill>
                  <a:srgbClr val="000000"/>
                </a:solidFill>
                <a:latin typeface="Georgia"/>
                <a:ea typeface="Georgia"/>
              </a:rPr>
              <a:t>One-shot learning can be implemented using a Siamese network. </a:t>
            </a:r>
            <a:endParaRPr b="0" lang="en-IN" sz="1600" spc="-1" strike="noStrike">
              <a:solidFill>
                <a:srgbClr val="000000"/>
              </a:solidFill>
              <a:latin typeface="Arial"/>
            </a:endParaRPr>
          </a:p>
          <a:p>
            <a:pPr marL="457200">
              <a:lnSpc>
                <a:spcPct val="115000"/>
              </a:lnSpc>
              <a:spcBef>
                <a:spcPts val="1001"/>
              </a:spcBef>
            </a:pPr>
            <a:r>
              <a:rPr b="0" lang="en-IN" sz="1600" spc="-1" strike="noStrike">
                <a:solidFill>
                  <a:srgbClr val="000000"/>
                </a:solidFill>
                <a:latin typeface="Georgia"/>
                <a:ea typeface="Georgia"/>
              </a:rPr>
              <a:t>                                                        </a:t>
            </a:r>
            <a:endParaRPr b="0" lang="en-IN" sz="1600" spc="-1" strike="noStrike">
              <a:solidFill>
                <a:srgbClr val="000000"/>
              </a:solidFill>
              <a:latin typeface="Arial"/>
            </a:endParaRPr>
          </a:p>
          <a:p>
            <a:pPr marL="457200">
              <a:lnSpc>
                <a:spcPct val="115000"/>
              </a:lnSpc>
              <a:spcBef>
                <a:spcPts val="1001"/>
              </a:spcBef>
            </a:pPr>
            <a:r>
              <a:rPr b="0" lang="en-IN" sz="1600" spc="-1" strike="noStrike">
                <a:solidFill>
                  <a:srgbClr val="000000"/>
                </a:solidFill>
                <a:latin typeface="Georgia"/>
                <a:ea typeface="Georgia"/>
              </a:rPr>
              <a:t>                                                     </a:t>
            </a:r>
            <a:r>
              <a:rPr b="0" lang="en-IN" sz="1600" spc="-1" strike="noStrike">
                <a:solidFill>
                  <a:srgbClr val="000000"/>
                </a:solidFill>
                <a:latin typeface="Georgia"/>
                <a:ea typeface="Georgia"/>
              </a:rPr>
              <a:t>Learning from one or few examples </a:t>
            </a:r>
            <a:endParaRPr b="0" lang="en-IN" sz="1600" spc="-1" strike="noStrike">
              <a:solidFill>
                <a:srgbClr val="000000"/>
              </a:solidFill>
              <a:latin typeface="Arial"/>
            </a:endParaRPr>
          </a:p>
          <a:p>
            <a:pPr marL="457200">
              <a:lnSpc>
                <a:spcPct val="115000"/>
              </a:lnSpc>
              <a:spcBef>
                <a:spcPts val="1001"/>
              </a:spcBef>
            </a:pPr>
            <a:r>
              <a:rPr b="0" lang="en-IN" sz="1600" spc="-1" strike="noStrike">
                <a:solidFill>
                  <a:srgbClr val="000000"/>
                </a:solidFill>
                <a:latin typeface="Georgia"/>
                <a:ea typeface="Georgia"/>
              </a:rPr>
              <a:t>                                                      </a:t>
            </a:r>
            <a:r>
              <a:rPr b="0" lang="en-IN" sz="1600" spc="-1" strike="noStrike">
                <a:solidFill>
                  <a:srgbClr val="000000"/>
                </a:solidFill>
                <a:latin typeface="Georgia"/>
                <a:ea typeface="Georgia"/>
              </a:rPr>
              <a:t>To recognize the person again </a:t>
            </a:r>
            <a:endParaRPr b="0" lang="en-IN" sz="1600" spc="-1" strike="noStrike">
              <a:solidFill>
                <a:srgbClr val="000000"/>
              </a:solidFill>
              <a:latin typeface="Arial"/>
            </a:endParaRPr>
          </a:p>
          <a:p>
            <a:pPr marL="457200">
              <a:lnSpc>
                <a:spcPct val="115000"/>
              </a:lnSpc>
              <a:spcBef>
                <a:spcPts val="1001"/>
              </a:spcBef>
            </a:pPr>
            <a:endParaRPr b="0" lang="en-IN" sz="1600" spc="-1" strike="noStrike">
              <a:solidFill>
                <a:srgbClr val="000000"/>
              </a:solidFill>
              <a:latin typeface="Arial"/>
            </a:endParaRPr>
          </a:p>
          <a:p>
            <a:pPr marL="457200">
              <a:lnSpc>
                <a:spcPct val="115000"/>
              </a:lnSpc>
              <a:spcBef>
                <a:spcPts val="1001"/>
              </a:spcBef>
              <a:spcAft>
                <a:spcPts val="1001"/>
              </a:spcAft>
            </a:pPr>
            <a:endParaRPr b="0" lang="en-IN" sz="1600" spc="-1" strike="noStrike">
              <a:solidFill>
                <a:srgbClr val="000000"/>
              </a:solidFill>
              <a:latin typeface="Arial"/>
            </a:endParaRPr>
          </a:p>
        </p:txBody>
      </p:sp>
      <p:pic>
        <p:nvPicPr>
          <p:cNvPr id="137" name="Google Shape;89;p15" descr=""/>
          <p:cNvPicPr/>
          <p:nvPr/>
        </p:nvPicPr>
        <p:blipFill>
          <a:blip r:embed="rId2"/>
          <a:srcRect l="0" t="15501" r="55293" b="7780"/>
          <a:stretch/>
        </p:blipFill>
        <p:spPr>
          <a:xfrm>
            <a:off x="1290960" y="2440800"/>
            <a:ext cx="2644200" cy="2552760"/>
          </a:xfrm>
          <a:prstGeom prst="rect">
            <a:avLst/>
          </a:prstGeom>
          <a:ln>
            <a:noFill/>
          </a:ln>
        </p:spPr>
      </p:pic>
      <p:sp>
        <p:nvSpPr>
          <p:cNvPr id="138" name="CustomShape 3"/>
          <p:cNvSpPr/>
          <p:nvPr/>
        </p:nvSpPr>
        <p:spPr>
          <a:xfrm>
            <a:off x="0" y="0"/>
            <a:ext cx="2999520" cy="2999520"/>
          </a:xfrm>
          <a:prstGeom prst="rect">
            <a:avLst/>
          </a:prstGeom>
          <a:noFill/>
          <a:ln>
            <a:noFill/>
          </a:ln>
        </p:spPr>
        <p:style>
          <a:lnRef idx="0"/>
          <a:fillRef idx="0"/>
          <a:effectRef idx="0"/>
          <a:fontRef idx="minor"/>
        </p:style>
        <p:txBody>
          <a:bodyPr tIns="91440" bIns="91440" anchor="ctr"/>
          <a:p>
            <a:pPr>
              <a:lnSpc>
                <a:spcPct val="100000"/>
              </a:lnSpc>
            </a:pPr>
            <a:r>
              <a:rPr b="0" lang="en-IN" sz="1400" spc="-1" strike="noStrike">
                <a:solidFill>
                  <a:srgbClr val="000000"/>
                </a:solidFill>
                <a:latin typeface="Arial"/>
                <a:ea typeface="Arial"/>
              </a:rPr>
              <a:t>￼</a:t>
            </a:r>
            <a:endParaRPr b="0" lang="en-IN" sz="1400" spc="-1" strike="noStrike">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TextShape 1"/>
          <p:cNvSpPr txBox="1"/>
          <p:nvPr/>
        </p:nvSpPr>
        <p:spPr>
          <a:xfrm>
            <a:off x="406440" y="1806840"/>
            <a:ext cx="8296560" cy="1541520"/>
          </a:xfrm>
          <a:prstGeom prst="rect">
            <a:avLst/>
          </a:prstGeom>
          <a:noFill/>
          <a:ln>
            <a:noFill/>
          </a:ln>
        </p:spPr>
        <p:txBody>
          <a:bodyPr tIns="91440" bIns="91440" anchor="ctr"/>
          <a:p>
            <a:pPr algn="ctr">
              <a:lnSpc>
                <a:spcPct val="100000"/>
              </a:lnSpc>
            </a:pPr>
            <a:r>
              <a:rPr b="1" lang="en-IN" sz="4800" spc="-1" strike="noStrike">
                <a:solidFill>
                  <a:srgbClr val="ffffff"/>
                </a:solidFill>
                <a:latin typeface="Raleway"/>
                <a:ea typeface="Raleway"/>
              </a:rPr>
              <a:t>How a Facial recognition using Deep Learning works?</a:t>
            </a:r>
            <a:endParaRPr b="0" lang="en-IN" sz="4800" spc="-1" strike="noStrike">
              <a:solidFill>
                <a:srgbClr val="000000"/>
              </a:solidFill>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TextShape 1"/>
          <p:cNvSpPr txBox="1"/>
          <p:nvPr/>
        </p:nvSpPr>
        <p:spPr>
          <a:xfrm>
            <a:off x="250920" y="409680"/>
            <a:ext cx="8296560" cy="932040"/>
          </a:xfrm>
          <a:prstGeom prst="rect">
            <a:avLst/>
          </a:prstGeom>
          <a:noFill/>
          <a:ln>
            <a:noFill/>
          </a:ln>
        </p:spPr>
        <p:txBody>
          <a:bodyPr tIns="91440" bIns="91440" anchor="ctr"/>
          <a:p>
            <a:pPr algn="ctr">
              <a:lnSpc>
                <a:spcPct val="100000"/>
              </a:lnSpc>
            </a:pPr>
            <a:r>
              <a:rPr b="1" lang="en-IN" sz="4800" spc="-1" strike="noStrike">
                <a:solidFill>
                  <a:srgbClr val="ffffff"/>
                </a:solidFill>
                <a:latin typeface="Raleway"/>
                <a:ea typeface="Raleway"/>
              </a:rPr>
              <a:t>Step 1: Finding the Faces</a:t>
            </a:r>
            <a:endParaRPr b="0" lang="en-IN" sz="4800" spc="-1" strike="noStrike">
              <a:solidFill>
                <a:srgbClr val="000000"/>
              </a:solidFill>
              <a:latin typeface="Arial"/>
            </a:endParaRPr>
          </a:p>
        </p:txBody>
      </p:sp>
      <p:pic>
        <p:nvPicPr>
          <p:cNvPr id="141" name="Google Shape;101;p17" descr=""/>
          <p:cNvPicPr/>
          <p:nvPr/>
        </p:nvPicPr>
        <p:blipFill>
          <a:blip r:embed="rId1"/>
          <a:stretch/>
        </p:blipFill>
        <p:spPr>
          <a:xfrm>
            <a:off x="1537920" y="1626120"/>
            <a:ext cx="5696640" cy="2918160"/>
          </a:xfrm>
          <a:prstGeom prst="rect">
            <a:avLst/>
          </a:prstGeom>
          <a:ln>
            <a:noFill/>
          </a:ln>
        </p:spPr>
      </p:pic>
      <p:sp>
        <p:nvSpPr>
          <p:cNvPr id="142" name="CustomShape 2"/>
          <p:cNvSpPr/>
          <p:nvPr/>
        </p:nvSpPr>
        <p:spPr>
          <a:xfrm>
            <a:off x="2279160" y="4493160"/>
            <a:ext cx="3620160" cy="760680"/>
          </a:xfrm>
          <a:prstGeom prst="rect">
            <a:avLst/>
          </a:prstGeom>
          <a:noFill/>
          <a:ln>
            <a:noFill/>
          </a:ln>
        </p:spPr>
        <p:style>
          <a:lnRef idx="0"/>
          <a:fillRef idx="0"/>
          <a:effectRef idx="0"/>
          <a:fontRef idx="minor"/>
        </p:style>
        <p:txBody>
          <a:bodyPr tIns="91440" bIns="91440" anchor="ctr"/>
          <a:p>
            <a:pPr>
              <a:lnSpc>
                <a:spcPct val="100000"/>
              </a:lnSpc>
            </a:pPr>
            <a:r>
              <a:rPr b="0" lang="en-IN" sz="1400" spc="-1" strike="noStrike">
                <a:solidFill>
                  <a:srgbClr val="000000"/>
                </a:solidFill>
                <a:latin typeface="Arial"/>
                <a:ea typeface="Arial"/>
              </a:rPr>
              <a:t>Histogram of Oriented Gradients(2005)</a:t>
            </a:r>
            <a:endParaRPr b="0" lang="en-IN" sz="14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3" name="Google Shape;107;p18" descr=""/>
          <p:cNvPicPr/>
          <p:nvPr/>
        </p:nvPicPr>
        <p:blipFill>
          <a:blip r:embed="rId1"/>
          <a:stretch/>
        </p:blipFill>
        <p:spPr>
          <a:xfrm>
            <a:off x="2339640" y="2784960"/>
            <a:ext cx="4068720" cy="1293480"/>
          </a:xfrm>
          <a:prstGeom prst="rect">
            <a:avLst/>
          </a:prstGeom>
          <a:ln>
            <a:noFill/>
          </a:ln>
        </p:spPr>
      </p:pic>
      <p:pic>
        <p:nvPicPr>
          <p:cNvPr id="144" name="Google Shape;108;p18" descr=""/>
          <p:cNvPicPr/>
          <p:nvPr/>
        </p:nvPicPr>
        <p:blipFill>
          <a:blip r:embed="rId2"/>
          <a:stretch/>
        </p:blipFill>
        <p:spPr>
          <a:xfrm>
            <a:off x="1395720" y="533880"/>
            <a:ext cx="5994000" cy="2112480"/>
          </a:xfrm>
          <a:prstGeom prst="rect">
            <a:avLst/>
          </a:prstGeom>
          <a:ln>
            <a:noFill/>
          </a:ln>
        </p:spPr>
      </p:pic>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5" name="Google Shape;113;p19" descr=""/>
          <p:cNvPicPr/>
          <p:nvPr/>
        </p:nvPicPr>
        <p:blipFill>
          <a:blip r:embed="rId1"/>
          <a:stretch/>
        </p:blipFill>
        <p:spPr>
          <a:xfrm>
            <a:off x="180720" y="844920"/>
            <a:ext cx="8838720" cy="347328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6" name="Google Shape;118;p20" descr=""/>
          <p:cNvPicPr/>
          <p:nvPr/>
        </p:nvPicPr>
        <p:blipFill>
          <a:blip r:embed="rId1"/>
          <a:stretch/>
        </p:blipFill>
        <p:spPr>
          <a:xfrm>
            <a:off x="366480" y="969120"/>
            <a:ext cx="8381520" cy="3090600"/>
          </a:xfrm>
          <a:prstGeom prst="rect">
            <a:avLst/>
          </a:prstGeom>
          <a:ln>
            <a:noFill/>
          </a:ln>
        </p:spPr>
      </p:pic>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TextShape 1"/>
          <p:cNvSpPr txBox="1"/>
          <p:nvPr/>
        </p:nvSpPr>
        <p:spPr>
          <a:xfrm>
            <a:off x="212040" y="3984840"/>
            <a:ext cx="8719920" cy="833400"/>
          </a:xfrm>
          <a:prstGeom prst="rect">
            <a:avLst/>
          </a:prstGeom>
          <a:noFill/>
          <a:ln>
            <a:noFill/>
          </a:ln>
        </p:spPr>
        <p:txBody>
          <a:bodyPr tIns="91440" bIns="91440" anchor="ctr"/>
          <a:p>
            <a:pPr algn="ctr">
              <a:lnSpc>
                <a:spcPct val="100000"/>
              </a:lnSpc>
            </a:pPr>
            <a:r>
              <a:rPr b="1" lang="en-IN" sz="2000" spc="-1" strike="noStrike">
                <a:solidFill>
                  <a:srgbClr val="ffffff"/>
                </a:solidFill>
                <a:latin typeface="Raleway"/>
                <a:ea typeface="Raleway"/>
              </a:rPr>
              <a:t>Find the part of our image that looks the most similar to a known HOG pattern that was extracted from a bunch of other training faces</a:t>
            </a:r>
            <a:endParaRPr b="0" lang="en-IN" sz="2000" spc="-1" strike="noStrike">
              <a:solidFill>
                <a:srgbClr val="000000"/>
              </a:solidFill>
              <a:latin typeface="Arial"/>
            </a:endParaRPr>
          </a:p>
        </p:txBody>
      </p:sp>
      <p:pic>
        <p:nvPicPr>
          <p:cNvPr id="148" name="Google Shape;124;p21" descr=""/>
          <p:cNvPicPr/>
          <p:nvPr/>
        </p:nvPicPr>
        <p:blipFill>
          <a:blip r:embed="rId1"/>
          <a:stretch/>
        </p:blipFill>
        <p:spPr>
          <a:xfrm>
            <a:off x="1941480" y="486360"/>
            <a:ext cx="5103720" cy="3557520"/>
          </a:xfrm>
          <a:prstGeom prst="rect">
            <a:avLst/>
          </a:prstGeom>
          <a:ln>
            <a:noFill/>
          </a:ln>
        </p:spPr>
      </p:pic>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TotalTime>
  <Application>LibreOffice/6.0.6.2$Linux_X86_64 LibreOffice_project/00m0$Build-2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en-IN</dc:language>
  <cp:lastModifiedBy/>
  <dcterms:modified xsi:type="dcterms:W3CDTF">2018-11-01T13:02:14Z</dcterms:modified>
  <cp:revision>1</cp:revision>
  <dc:subject/>
  <dc:title/>
</cp:coreProperties>
</file>